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6" r:id="rId1"/>
  </p:sldMasterIdLst>
  <p:sldIdLst>
    <p:sldId id="257" r:id="rId2"/>
    <p:sldId id="261" r:id="rId3"/>
    <p:sldId id="259" r:id="rId4"/>
    <p:sldId id="271" r:id="rId5"/>
    <p:sldId id="280" r:id="rId6"/>
    <p:sldId id="274" r:id="rId7"/>
    <p:sldId id="275" r:id="rId8"/>
    <p:sldId id="276" r:id="rId9"/>
    <p:sldId id="272" r:id="rId10"/>
    <p:sldId id="263" r:id="rId11"/>
    <p:sldId id="265" r:id="rId12"/>
    <p:sldId id="266" r:id="rId13"/>
    <p:sldId id="27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1" d="100"/>
          <a:sy n="61" d="100"/>
        </p:scale>
        <p:origin x="109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6D697-2F68-1363-2822-9CFC987B36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72231F3-F7F8-AD62-E954-87AF174A5C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FBCACAC-1A58-2109-27A1-249D36AA437D}"/>
              </a:ext>
            </a:extLst>
          </p:cNvPr>
          <p:cNvSpPr>
            <a:spLocks noGrp="1"/>
          </p:cNvSpPr>
          <p:nvPr>
            <p:ph type="dt" sz="half" idx="10"/>
          </p:nvPr>
        </p:nvSpPr>
        <p:spPr/>
        <p:txBody>
          <a:bodyPr/>
          <a:lstStyle/>
          <a:p>
            <a:fld id="{8DDD3633-3658-4B27-936D-7E66E590CB63}" type="datetimeFigureOut">
              <a:rPr lang="en-IN" smtClean="0"/>
              <a:t>14-03-2026</a:t>
            </a:fld>
            <a:endParaRPr lang="en-IN"/>
          </a:p>
        </p:txBody>
      </p:sp>
      <p:sp>
        <p:nvSpPr>
          <p:cNvPr id="5" name="Footer Placeholder 4">
            <a:extLst>
              <a:ext uri="{FF2B5EF4-FFF2-40B4-BE49-F238E27FC236}">
                <a16:creationId xmlns:a16="http://schemas.microsoft.com/office/drawing/2014/main" id="{6A95EC28-B871-19D3-AA59-0892BA73B9E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5BC84F1-CD42-C42E-7033-9E5055391CB4}"/>
              </a:ext>
            </a:extLst>
          </p:cNvPr>
          <p:cNvSpPr>
            <a:spLocks noGrp="1"/>
          </p:cNvSpPr>
          <p:nvPr>
            <p:ph type="sldNum" sz="quarter" idx="12"/>
          </p:nvPr>
        </p:nvSpPr>
        <p:spPr/>
        <p:txBody>
          <a:bodyPr/>
          <a:lstStyle/>
          <a:p>
            <a:fld id="{61B296E6-7D45-4746-81A0-B7B047D6E864}" type="slidenum">
              <a:rPr lang="en-IN" smtClean="0"/>
              <a:t>‹#›</a:t>
            </a:fld>
            <a:endParaRPr lang="en-IN"/>
          </a:p>
        </p:txBody>
      </p:sp>
    </p:spTree>
    <p:extLst>
      <p:ext uri="{BB962C8B-B14F-4D97-AF65-F5344CB8AC3E}">
        <p14:creationId xmlns:p14="http://schemas.microsoft.com/office/powerpoint/2010/main" val="1175817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DAFEE-42BB-BFAA-9360-BA34F1ECC75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2730C01-1D84-F42B-3C43-F7A8C756CF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A52F5C7-DA29-C2B5-0D10-2DE848235E41}"/>
              </a:ext>
            </a:extLst>
          </p:cNvPr>
          <p:cNvSpPr>
            <a:spLocks noGrp="1"/>
          </p:cNvSpPr>
          <p:nvPr>
            <p:ph type="dt" sz="half" idx="10"/>
          </p:nvPr>
        </p:nvSpPr>
        <p:spPr/>
        <p:txBody>
          <a:bodyPr/>
          <a:lstStyle/>
          <a:p>
            <a:fld id="{8DDD3633-3658-4B27-936D-7E66E590CB63}" type="datetimeFigureOut">
              <a:rPr lang="en-IN" smtClean="0"/>
              <a:t>14-03-2026</a:t>
            </a:fld>
            <a:endParaRPr lang="en-IN"/>
          </a:p>
        </p:txBody>
      </p:sp>
      <p:sp>
        <p:nvSpPr>
          <p:cNvPr id="5" name="Footer Placeholder 4">
            <a:extLst>
              <a:ext uri="{FF2B5EF4-FFF2-40B4-BE49-F238E27FC236}">
                <a16:creationId xmlns:a16="http://schemas.microsoft.com/office/drawing/2014/main" id="{715CD8DD-6AC2-CE59-5E7E-12A01014A3C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94D39D4-E1A3-5C1F-CCAB-B80351DE62AF}"/>
              </a:ext>
            </a:extLst>
          </p:cNvPr>
          <p:cNvSpPr>
            <a:spLocks noGrp="1"/>
          </p:cNvSpPr>
          <p:nvPr>
            <p:ph type="sldNum" sz="quarter" idx="12"/>
          </p:nvPr>
        </p:nvSpPr>
        <p:spPr/>
        <p:txBody>
          <a:bodyPr/>
          <a:lstStyle/>
          <a:p>
            <a:fld id="{61B296E6-7D45-4746-81A0-B7B047D6E864}" type="slidenum">
              <a:rPr lang="en-IN" smtClean="0"/>
              <a:t>‹#›</a:t>
            </a:fld>
            <a:endParaRPr lang="en-IN"/>
          </a:p>
        </p:txBody>
      </p:sp>
    </p:spTree>
    <p:extLst>
      <p:ext uri="{BB962C8B-B14F-4D97-AF65-F5344CB8AC3E}">
        <p14:creationId xmlns:p14="http://schemas.microsoft.com/office/powerpoint/2010/main" val="2658922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0DAD1-DF4A-94B0-2BC4-11821AB478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6F383A1-3E1D-CDF3-4061-F405E697DF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362367-0025-E96A-A7D2-56C65DAF85FD}"/>
              </a:ext>
            </a:extLst>
          </p:cNvPr>
          <p:cNvSpPr>
            <a:spLocks noGrp="1"/>
          </p:cNvSpPr>
          <p:nvPr>
            <p:ph type="dt" sz="half" idx="10"/>
          </p:nvPr>
        </p:nvSpPr>
        <p:spPr/>
        <p:txBody>
          <a:bodyPr/>
          <a:lstStyle/>
          <a:p>
            <a:fld id="{8DDD3633-3658-4B27-936D-7E66E590CB63}" type="datetimeFigureOut">
              <a:rPr lang="en-IN" smtClean="0"/>
              <a:t>14-03-2026</a:t>
            </a:fld>
            <a:endParaRPr lang="en-IN"/>
          </a:p>
        </p:txBody>
      </p:sp>
      <p:sp>
        <p:nvSpPr>
          <p:cNvPr id="5" name="Footer Placeholder 4">
            <a:extLst>
              <a:ext uri="{FF2B5EF4-FFF2-40B4-BE49-F238E27FC236}">
                <a16:creationId xmlns:a16="http://schemas.microsoft.com/office/drawing/2014/main" id="{D5A0A462-71C1-80E8-02D5-8D306000A57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754B5FE-1514-4E1D-6E9A-03C10CA78439}"/>
              </a:ext>
            </a:extLst>
          </p:cNvPr>
          <p:cNvSpPr>
            <a:spLocks noGrp="1"/>
          </p:cNvSpPr>
          <p:nvPr>
            <p:ph type="sldNum" sz="quarter" idx="12"/>
          </p:nvPr>
        </p:nvSpPr>
        <p:spPr/>
        <p:txBody>
          <a:bodyPr/>
          <a:lstStyle/>
          <a:p>
            <a:fld id="{61B296E6-7D45-4746-81A0-B7B047D6E864}" type="slidenum">
              <a:rPr lang="en-IN" smtClean="0"/>
              <a:t>‹#›</a:t>
            </a:fld>
            <a:endParaRPr lang="en-IN"/>
          </a:p>
        </p:txBody>
      </p:sp>
    </p:spTree>
    <p:extLst>
      <p:ext uri="{BB962C8B-B14F-4D97-AF65-F5344CB8AC3E}">
        <p14:creationId xmlns:p14="http://schemas.microsoft.com/office/powerpoint/2010/main" val="1738225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D57CB-D2C7-3C41-75C1-554477016B2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15238C4-3C1A-C4AE-6D38-0268517A6B8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E4E4177-8503-EE01-8953-768873E1B0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587C58B-FFC2-5AD1-7EC0-10FDB365BC2C}"/>
              </a:ext>
            </a:extLst>
          </p:cNvPr>
          <p:cNvSpPr>
            <a:spLocks noGrp="1"/>
          </p:cNvSpPr>
          <p:nvPr>
            <p:ph type="dt" sz="half" idx="10"/>
          </p:nvPr>
        </p:nvSpPr>
        <p:spPr/>
        <p:txBody>
          <a:bodyPr/>
          <a:lstStyle/>
          <a:p>
            <a:fld id="{8DDD3633-3658-4B27-936D-7E66E590CB63}" type="datetimeFigureOut">
              <a:rPr lang="en-IN" smtClean="0"/>
              <a:t>14-03-2026</a:t>
            </a:fld>
            <a:endParaRPr lang="en-IN"/>
          </a:p>
        </p:txBody>
      </p:sp>
      <p:sp>
        <p:nvSpPr>
          <p:cNvPr id="6" name="Footer Placeholder 5">
            <a:extLst>
              <a:ext uri="{FF2B5EF4-FFF2-40B4-BE49-F238E27FC236}">
                <a16:creationId xmlns:a16="http://schemas.microsoft.com/office/drawing/2014/main" id="{0FEB61B7-EAA8-A5B8-25E2-0815658C2EA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3D58DA4-FD01-CEC6-6F50-ADD0C2864E5D}"/>
              </a:ext>
            </a:extLst>
          </p:cNvPr>
          <p:cNvSpPr>
            <a:spLocks noGrp="1"/>
          </p:cNvSpPr>
          <p:nvPr>
            <p:ph type="sldNum" sz="quarter" idx="12"/>
          </p:nvPr>
        </p:nvSpPr>
        <p:spPr/>
        <p:txBody>
          <a:bodyPr/>
          <a:lstStyle/>
          <a:p>
            <a:fld id="{61B296E6-7D45-4746-81A0-B7B047D6E864}" type="slidenum">
              <a:rPr lang="en-IN" smtClean="0"/>
              <a:t>‹#›</a:t>
            </a:fld>
            <a:endParaRPr lang="en-IN"/>
          </a:p>
        </p:txBody>
      </p:sp>
    </p:spTree>
    <p:extLst>
      <p:ext uri="{BB962C8B-B14F-4D97-AF65-F5344CB8AC3E}">
        <p14:creationId xmlns:p14="http://schemas.microsoft.com/office/powerpoint/2010/main" val="105452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4E664-EF88-F044-1E57-B71331609D9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3C0DB24-10AB-AE7B-6946-3A6CE0E1C9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442C84-CF8F-C528-3F24-4DEB4FD07E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B39F007-F543-625D-F82A-A0C5A9E8B4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14EE7B-AB17-CF5F-EEC6-3E535B1525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07298B06-3FFA-DD0F-E16B-463EB34C2B3B}"/>
              </a:ext>
            </a:extLst>
          </p:cNvPr>
          <p:cNvSpPr>
            <a:spLocks noGrp="1"/>
          </p:cNvSpPr>
          <p:nvPr>
            <p:ph type="dt" sz="half" idx="10"/>
          </p:nvPr>
        </p:nvSpPr>
        <p:spPr/>
        <p:txBody>
          <a:bodyPr/>
          <a:lstStyle/>
          <a:p>
            <a:fld id="{8DDD3633-3658-4B27-936D-7E66E590CB63}" type="datetimeFigureOut">
              <a:rPr lang="en-IN" smtClean="0"/>
              <a:t>14-03-2026</a:t>
            </a:fld>
            <a:endParaRPr lang="en-IN"/>
          </a:p>
        </p:txBody>
      </p:sp>
      <p:sp>
        <p:nvSpPr>
          <p:cNvPr id="8" name="Footer Placeholder 7">
            <a:extLst>
              <a:ext uri="{FF2B5EF4-FFF2-40B4-BE49-F238E27FC236}">
                <a16:creationId xmlns:a16="http://schemas.microsoft.com/office/drawing/2014/main" id="{D5205FA0-69F7-523D-6EF7-E623ABEBCA9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AEA1CF0-A2C8-BAC6-61EE-851BCA8BCA77}"/>
              </a:ext>
            </a:extLst>
          </p:cNvPr>
          <p:cNvSpPr>
            <a:spLocks noGrp="1"/>
          </p:cNvSpPr>
          <p:nvPr>
            <p:ph type="sldNum" sz="quarter" idx="12"/>
          </p:nvPr>
        </p:nvSpPr>
        <p:spPr/>
        <p:txBody>
          <a:bodyPr/>
          <a:lstStyle/>
          <a:p>
            <a:fld id="{61B296E6-7D45-4746-81A0-B7B047D6E864}" type="slidenum">
              <a:rPr lang="en-IN" smtClean="0"/>
              <a:t>‹#›</a:t>
            </a:fld>
            <a:endParaRPr lang="en-IN"/>
          </a:p>
        </p:txBody>
      </p:sp>
    </p:spTree>
    <p:extLst>
      <p:ext uri="{BB962C8B-B14F-4D97-AF65-F5344CB8AC3E}">
        <p14:creationId xmlns:p14="http://schemas.microsoft.com/office/powerpoint/2010/main" val="346253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F6CE3-145A-C1FC-80B7-BD273550C97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0AE7BFD-FAED-0B51-E6CB-35583094F8B5}"/>
              </a:ext>
            </a:extLst>
          </p:cNvPr>
          <p:cNvSpPr>
            <a:spLocks noGrp="1"/>
          </p:cNvSpPr>
          <p:nvPr>
            <p:ph type="dt" sz="half" idx="10"/>
          </p:nvPr>
        </p:nvSpPr>
        <p:spPr/>
        <p:txBody>
          <a:bodyPr/>
          <a:lstStyle/>
          <a:p>
            <a:fld id="{8DDD3633-3658-4B27-936D-7E66E590CB63}" type="datetimeFigureOut">
              <a:rPr lang="en-IN" smtClean="0"/>
              <a:t>14-03-2026</a:t>
            </a:fld>
            <a:endParaRPr lang="en-IN"/>
          </a:p>
        </p:txBody>
      </p:sp>
      <p:sp>
        <p:nvSpPr>
          <p:cNvPr id="4" name="Footer Placeholder 3">
            <a:extLst>
              <a:ext uri="{FF2B5EF4-FFF2-40B4-BE49-F238E27FC236}">
                <a16:creationId xmlns:a16="http://schemas.microsoft.com/office/drawing/2014/main" id="{13EDCEAD-1145-3B92-02D5-5D07871F5DC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E74A6343-46E7-9EC9-1A3A-D86F02862DFF}"/>
              </a:ext>
            </a:extLst>
          </p:cNvPr>
          <p:cNvSpPr>
            <a:spLocks noGrp="1"/>
          </p:cNvSpPr>
          <p:nvPr>
            <p:ph type="sldNum" sz="quarter" idx="12"/>
          </p:nvPr>
        </p:nvSpPr>
        <p:spPr/>
        <p:txBody>
          <a:bodyPr/>
          <a:lstStyle/>
          <a:p>
            <a:fld id="{61B296E6-7D45-4746-81A0-B7B047D6E864}" type="slidenum">
              <a:rPr lang="en-IN" smtClean="0"/>
              <a:t>‹#›</a:t>
            </a:fld>
            <a:endParaRPr lang="en-IN"/>
          </a:p>
        </p:txBody>
      </p:sp>
    </p:spTree>
    <p:extLst>
      <p:ext uri="{BB962C8B-B14F-4D97-AF65-F5344CB8AC3E}">
        <p14:creationId xmlns:p14="http://schemas.microsoft.com/office/powerpoint/2010/main" val="1644355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81D602-15B5-28F0-D949-C47B07070DFB}"/>
              </a:ext>
            </a:extLst>
          </p:cNvPr>
          <p:cNvSpPr>
            <a:spLocks noGrp="1"/>
          </p:cNvSpPr>
          <p:nvPr>
            <p:ph type="dt" sz="half" idx="10"/>
          </p:nvPr>
        </p:nvSpPr>
        <p:spPr/>
        <p:txBody>
          <a:bodyPr/>
          <a:lstStyle/>
          <a:p>
            <a:fld id="{8DDD3633-3658-4B27-936D-7E66E590CB63}" type="datetimeFigureOut">
              <a:rPr lang="en-IN" smtClean="0"/>
              <a:t>14-03-2026</a:t>
            </a:fld>
            <a:endParaRPr lang="en-IN"/>
          </a:p>
        </p:txBody>
      </p:sp>
      <p:sp>
        <p:nvSpPr>
          <p:cNvPr id="3" name="Footer Placeholder 2">
            <a:extLst>
              <a:ext uri="{FF2B5EF4-FFF2-40B4-BE49-F238E27FC236}">
                <a16:creationId xmlns:a16="http://schemas.microsoft.com/office/drawing/2014/main" id="{8F16EEE4-EBAB-E390-9DFF-1667DBD90FF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BB8F80B-BA76-FAEC-F9E9-3CAC7959481B}"/>
              </a:ext>
            </a:extLst>
          </p:cNvPr>
          <p:cNvSpPr>
            <a:spLocks noGrp="1"/>
          </p:cNvSpPr>
          <p:nvPr>
            <p:ph type="sldNum" sz="quarter" idx="12"/>
          </p:nvPr>
        </p:nvSpPr>
        <p:spPr/>
        <p:txBody>
          <a:bodyPr/>
          <a:lstStyle/>
          <a:p>
            <a:fld id="{61B296E6-7D45-4746-81A0-B7B047D6E864}" type="slidenum">
              <a:rPr lang="en-IN" smtClean="0"/>
              <a:t>‹#›</a:t>
            </a:fld>
            <a:endParaRPr lang="en-IN"/>
          </a:p>
        </p:txBody>
      </p:sp>
    </p:spTree>
    <p:extLst>
      <p:ext uri="{BB962C8B-B14F-4D97-AF65-F5344CB8AC3E}">
        <p14:creationId xmlns:p14="http://schemas.microsoft.com/office/powerpoint/2010/main" val="3532743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9810A-62BF-6E84-4E92-C327C78530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F003D4C-8775-05DF-29F8-CDD3403E48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5DEBE61-2B22-C745-75F0-59083EDE00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803CF1-299E-E9B9-06A4-1A7B9BCFBA6D}"/>
              </a:ext>
            </a:extLst>
          </p:cNvPr>
          <p:cNvSpPr>
            <a:spLocks noGrp="1"/>
          </p:cNvSpPr>
          <p:nvPr>
            <p:ph type="dt" sz="half" idx="10"/>
          </p:nvPr>
        </p:nvSpPr>
        <p:spPr/>
        <p:txBody>
          <a:bodyPr/>
          <a:lstStyle/>
          <a:p>
            <a:fld id="{8DDD3633-3658-4B27-936D-7E66E590CB63}" type="datetimeFigureOut">
              <a:rPr lang="en-IN" smtClean="0"/>
              <a:t>14-03-2026</a:t>
            </a:fld>
            <a:endParaRPr lang="en-IN"/>
          </a:p>
        </p:txBody>
      </p:sp>
      <p:sp>
        <p:nvSpPr>
          <p:cNvPr id="6" name="Footer Placeholder 5">
            <a:extLst>
              <a:ext uri="{FF2B5EF4-FFF2-40B4-BE49-F238E27FC236}">
                <a16:creationId xmlns:a16="http://schemas.microsoft.com/office/drawing/2014/main" id="{C8664908-B2EE-5C31-EECE-975FB8C2CEC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BDA5F93-FB89-D49E-80EB-F7EEBE6B80E3}"/>
              </a:ext>
            </a:extLst>
          </p:cNvPr>
          <p:cNvSpPr>
            <a:spLocks noGrp="1"/>
          </p:cNvSpPr>
          <p:nvPr>
            <p:ph type="sldNum" sz="quarter" idx="12"/>
          </p:nvPr>
        </p:nvSpPr>
        <p:spPr/>
        <p:txBody>
          <a:bodyPr/>
          <a:lstStyle/>
          <a:p>
            <a:fld id="{61B296E6-7D45-4746-81A0-B7B047D6E864}" type="slidenum">
              <a:rPr lang="en-IN" smtClean="0"/>
              <a:t>‹#›</a:t>
            </a:fld>
            <a:endParaRPr lang="en-IN"/>
          </a:p>
        </p:txBody>
      </p:sp>
    </p:spTree>
    <p:extLst>
      <p:ext uri="{BB962C8B-B14F-4D97-AF65-F5344CB8AC3E}">
        <p14:creationId xmlns:p14="http://schemas.microsoft.com/office/powerpoint/2010/main" val="1243717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A7287-FD27-8558-C2B0-7805153FB7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6D9CC44-D13B-8A6A-FAB0-E63B521E08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90F92303-9747-CBF9-3933-82F61376A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CCBBC9-E422-A9DD-10FC-843F4A1EE2C2}"/>
              </a:ext>
            </a:extLst>
          </p:cNvPr>
          <p:cNvSpPr>
            <a:spLocks noGrp="1"/>
          </p:cNvSpPr>
          <p:nvPr>
            <p:ph type="dt" sz="half" idx="10"/>
          </p:nvPr>
        </p:nvSpPr>
        <p:spPr/>
        <p:txBody>
          <a:bodyPr/>
          <a:lstStyle/>
          <a:p>
            <a:fld id="{8DDD3633-3658-4B27-936D-7E66E590CB63}" type="datetimeFigureOut">
              <a:rPr lang="en-IN" smtClean="0"/>
              <a:t>14-03-2026</a:t>
            </a:fld>
            <a:endParaRPr lang="en-IN"/>
          </a:p>
        </p:txBody>
      </p:sp>
      <p:sp>
        <p:nvSpPr>
          <p:cNvPr id="6" name="Footer Placeholder 5">
            <a:extLst>
              <a:ext uri="{FF2B5EF4-FFF2-40B4-BE49-F238E27FC236}">
                <a16:creationId xmlns:a16="http://schemas.microsoft.com/office/drawing/2014/main" id="{32DD424E-72F4-376E-73E2-76C3DD7429C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02F383-6F20-82F3-32D0-EE1ED0C58CB5}"/>
              </a:ext>
            </a:extLst>
          </p:cNvPr>
          <p:cNvSpPr>
            <a:spLocks noGrp="1"/>
          </p:cNvSpPr>
          <p:nvPr>
            <p:ph type="sldNum" sz="quarter" idx="12"/>
          </p:nvPr>
        </p:nvSpPr>
        <p:spPr/>
        <p:txBody>
          <a:bodyPr/>
          <a:lstStyle/>
          <a:p>
            <a:fld id="{61B296E6-7D45-4746-81A0-B7B047D6E864}" type="slidenum">
              <a:rPr lang="en-IN" smtClean="0"/>
              <a:t>‹#›</a:t>
            </a:fld>
            <a:endParaRPr lang="en-IN"/>
          </a:p>
        </p:txBody>
      </p:sp>
    </p:spTree>
    <p:extLst>
      <p:ext uri="{BB962C8B-B14F-4D97-AF65-F5344CB8AC3E}">
        <p14:creationId xmlns:p14="http://schemas.microsoft.com/office/powerpoint/2010/main" val="1873242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89BEE-8102-9360-27BE-FB69309B94D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A2EE301-AC26-96B8-9B76-DCC17ACEEE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07674D6-E47B-11FD-55F4-273F671A3E8C}"/>
              </a:ext>
            </a:extLst>
          </p:cNvPr>
          <p:cNvSpPr>
            <a:spLocks noGrp="1"/>
          </p:cNvSpPr>
          <p:nvPr>
            <p:ph type="dt" sz="half" idx="10"/>
          </p:nvPr>
        </p:nvSpPr>
        <p:spPr/>
        <p:txBody>
          <a:bodyPr/>
          <a:lstStyle/>
          <a:p>
            <a:fld id="{8DDD3633-3658-4B27-936D-7E66E590CB63}" type="datetimeFigureOut">
              <a:rPr lang="en-IN" smtClean="0"/>
              <a:t>14-03-2026</a:t>
            </a:fld>
            <a:endParaRPr lang="en-IN"/>
          </a:p>
        </p:txBody>
      </p:sp>
      <p:sp>
        <p:nvSpPr>
          <p:cNvPr id="5" name="Footer Placeholder 4">
            <a:extLst>
              <a:ext uri="{FF2B5EF4-FFF2-40B4-BE49-F238E27FC236}">
                <a16:creationId xmlns:a16="http://schemas.microsoft.com/office/drawing/2014/main" id="{EFD8FBD6-D395-2EBF-706E-FB22A70018A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F8A2908-9D01-BA3C-CA6D-23853D63D076}"/>
              </a:ext>
            </a:extLst>
          </p:cNvPr>
          <p:cNvSpPr>
            <a:spLocks noGrp="1"/>
          </p:cNvSpPr>
          <p:nvPr>
            <p:ph type="sldNum" sz="quarter" idx="12"/>
          </p:nvPr>
        </p:nvSpPr>
        <p:spPr/>
        <p:txBody>
          <a:bodyPr/>
          <a:lstStyle/>
          <a:p>
            <a:fld id="{61B296E6-7D45-4746-81A0-B7B047D6E864}" type="slidenum">
              <a:rPr lang="en-IN" smtClean="0"/>
              <a:t>‹#›</a:t>
            </a:fld>
            <a:endParaRPr lang="en-IN"/>
          </a:p>
        </p:txBody>
      </p:sp>
    </p:spTree>
    <p:extLst>
      <p:ext uri="{BB962C8B-B14F-4D97-AF65-F5344CB8AC3E}">
        <p14:creationId xmlns:p14="http://schemas.microsoft.com/office/powerpoint/2010/main" val="1128006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47872A-1E71-C80E-4B54-DFE0782AB8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01A4EB6-FEFB-680C-3A2F-C485FF0602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1C4128D-CDD2-7A78-1703-BEC9A09A531E}"/>
              </a:ext>
            </a:extLst>
          </p:cNvPr>
          <p:cNvSpPr>
            <a:spLocks noGrp="1"/>
          </p:cNvSpPr>
          <p:nvPr>
            <p:ph type="dt" sz="half" idx="10"/>
          </p:nvPr>
        </p:nvSpPr>
        <p:spPr/>
        <p:txBody>
          <a:bodyPr/>
          <a:lstStyle/>
          <a:p>
            <a:fld id="{8DDD3633-3658-4B27-936D-7E66E590CB63}" type="datetimeFigureOut">
              <a:rPr lang="en-IN" smtClean="0"/>
              <a:t>14-03-2026</a:t>
            </a:fld>
            <a:endParaRPr lang="en-IN"/>
          </a:p>
        </p:txBody>
      </p:sp>
      <p:sp>
        <p:nvSpPr>
          <p:cNvPr id="5" name="Footer Placeholder 4">
            <a:extLst>
              <a:ext uri="{FF2B5EF4-FFF2-40B4-BE49-F238E27FC236}">
                <a16:creationId xmlns:a16="http://schemas.microsoft.com/office/drawing/2014/main" id="{DE59547D-D6BB-1FD0-BF7F-B4DAADD6C60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0C8771C-456D-C1D9-1C2B-E200AA9EDFB2}"/>
              </a:ext>
            </a:extLst>
          </p:cNvPr>
          <p:cNvSpPr>
            <a:spLocks noGrp="1"/>
          </p:cNvSpPr>
          <p:nvPr>
            <p:ph type="sldNum" sz="quarter" idx="12"/>
          </p:nvPr>
        </p:nvSpPr>
        <p:spPr/>
        <p:txBody>
          <a:bodyPr/>
          <a:lstStyle/>
          <a:p>
            <a:fld id="{61B296E6-7D45-4746-81A0-B7B047D6E864}" type="slidenum">
              <a:rPr lang="en-IN" smtClean="0"/>
              <a:t>‹#›</a:t>
            </a:fld>
            <a:endParaRPr lang="en-IN"/>
          </a:p>
        </p:txBody>
      </p:sp>
    </p:spTree>
    <p:extLst>
      <p:ext uri="{BB962C8B-B14F-4D97-AF65-F5344CB8AC3E}">
        <p14:creationId xmlns:p14="http://schemas.microsoft.com/office/powerpoint/2010/main" val="2212309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2389B3-5AAC-BA40-9AFD-900B40FC02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F0E58F4-236B-AC22-1CDF-DD1C49C7CB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46B044D-594F-46A5-298E-3AC6FAC66D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DD3633-3658-4B27-936D-7E66E590CB63}" type="datetimeFigureOut">
              <a:rPr lang="en-IN" smtClean="0"/>
              <a:t>14-03-2026</a:t>
            </a:fld>
            <a:endParaRPr lang="en-IN"/>
          </a:p>
        </p:txBody>
      </p:sp>
      <p:sp>
        <p:nvSpPr>
          <p:cNvPr id="5" name="Footer Placeholder 4">
            <a:extLst>
              <a:ext uri="{FF2B5EF4-FFF2-40B4-BE49-F238E27FC236}">
                <a16:creationId xmlns:a16="http://schemas.microsoft.com/office/drawing/2014/main" id="{3A35EC8A-0F0F-FC43-39A5-D507784496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145BA61-C4DE-63D1-14A9-17FAE7EA59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B296E6-7D45-4746-81A0-B7B047D6E864}" type="slidenum">
              <a:rPr lang="en-IN" smtClean="0"/>
              <a:t>‹#›</a:t>
            </a:fld>
            <a:endParaRPr lang="en-IN"/>
          </a:p>
        </p:txBody>
      </p:sp>
    </p:spTree>
    <p:extLst>
      <p:ext uri="{BB962C8B-B14F-4D97-AF65-F5344CB8AC3E}">
        <p14:creationId xmlns:p14="http://schemas.microsoft.com/office/powerpoint/2010/main" val="1744467219"/>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11082AB-C017-E898-CB8C-0C2759F0F57D}"/>
              </a:ext>
            </a:extLst>
          </p:cNvPr>
          <p:cNvPicPr>
            <a:picLocks noChangeAspect="1"/>
          </p:cNvPicPr>
          <p:nvPr/>
        </p:nvPicPr>
        <p:blipFill>
          <a:blip r:embed="rId2">
            <a:extLst>
              <a:ext uri="{28A0092B-C50C-407E-A947-70E740481C1C}">
                <a14:useLocalDpi xmlns:a14="http://schemas.microsoft.com/office/drawing/2010/main" val="0"/>
              </a:ext>
            </a:extLst>
          </a:blip>
          <a:srcRect l="76822" t="-43371" r="-1" b="47522"/>
          <a:stretch>
            <a:fillRect/>
          </a:stretch>
        </p:blipFill>
        <p:spPr>
          <a:xfrm>
            <a:off x="0" y="-5701372"/>
            <a:ext cx="12192000" cy="12559372"/>
          </a:xfrm>
          <a:prstGeom prst="rect">
            <a:avLst/>
          </a:prstGeom>
        </p:spPr>
      </p:pic>
      <p:pic>
        <p:nvPicPr>
          <p:cNvPr id="3" name="Picture 2">
            <a:extLst>
              <a:ext uri="{FF2B5EF4-FFF2-40B4-BE49-F238E27FC236}">
                <a16:creationId xmlns:a16="http://schemas.microsoft.com/office/drawing/2014/main" id="{ABEC755E-799E-5645-5B4A-3EA801737E6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629043" y="1150881"/>
            <a:ext cx="4933913" cy="4933913"/>
          </a:xfrm>
          <a:prstGeom prst="rect">
            <a:avLst/>
          </a:prstGeom>
        </p:spPr>
      </p:pic>
      <p:sp>
        <p:nvSpPr>
          <p:cNvPr id="2" name="TextBox 1">
            <a:extLst>
              <a:ext uri="{FF2B5EF4-FFF2-40B4-BE49-F238E27FC236}">
                <a16:creationId xmlns:a16="http://schemas.microsoft.com/office/drawing/2014/main" id="{9EEB305B-8B4B-CC9F-8DDA-5765F37D0015}"/>
              </a:ext>
            </a:extLst>
          </p:cNvPr>
          <p:cNvSpPr txBox="1"/>
          <p:nvPr/>
        </p:nvSpPr>
        <p:spPr>
          <a:xfrm>
            <a:off x="8574435" y="5501898"/>
            <a:ext cx="3281768" cy="646331"/>
          </a:xfrm>
          <a:prstGeom prst="rect">
            <a:avLst/>
          </a:prstGeom>
          <a:noFill/>
        </p:spPr>
        <p:txBody>
          <a:bodyPr wrap="square" rtlCol="0">
            <a:spAutoFit/>
          </a:bodyPr>
          <a:lstStyle/>
          <a:p>
            <a:pPr algn="r"/>
            <a:r>
              <a:rPr lang="en-US" dirty="0">
                <a:solidFill>
                  <a:schemeClr val="bg1"/>
                </a:solidFill>
              </a:rPr>
              <a:t>NEHA.S.BABU</a:t>
            </a:r>
          </a:p>
          <a:p>
            <a:pPr algn="r"/>
            <a:r>
              <a:rPr lang="en-US" dirty="0">
                <a:solidFill>
                  <a:schemeClr val="bg1"/>
                </a:solidFill>
              </a:rPr>
              <a:t>GCC DIGITAL MARKETING</a:t>
            </a:r>
            <a:endParaRPr lang="en-IN" dirty="0">
              <a:solidFill>
                <a:schemeClr val="bg1"/>
              </a:solidFill>
            </a:endParaRPr>
          </a:p>
        </p:txBody>
      </p:sp>
    </p:spTree>
    <p:extLst>
      <p:ext uri="{BB962C8B-B14F-4D97-AF65-F5344CB8AC3E}">
        <p14:creationId xmlns:p14="http://schemas.microsoft.com/office/powerpoint/2010/main" val="4224989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18F587-22C5-13A5-6593-F14C07B47743}"/>
              </a:ext>
            </a:extLst>
          </p:cNvPr>
          <p:cNvPicPr>
            <a:picLocks noChangeAspect="1"/>
          </p:cNvPicPr>
          <p:nvPr/>
        </p:nvPicPr>
        <p:blipFill>
          <a:blip r:embed="rId2">
            <a:extLst>
              <a:ext uri="{28A0092B-C50C-407E-A947-70E740481C1C}">
                <a14:useLocalDpi xmlns:a14="http://schemas.microsoft.com/office/drawing/2010/main" val="0"/>
              </a:ext>
            </a:extLst>
          </a:blip>
          <a:srcRect l="76822" t="-43371" r="-1" b="47522"/>
          <a:stretch>
            <a:fillRect/>
          </a:stretch>
        </p:blipFill>
        <p:spPr>
          <a:xfrm>
            <a:off x="0" y="-5701372"/>
            <a:ext cx="12192000" cy="12559372"/>
          </a:xfrm>
          <a:prstGeom prst="rect">
            <a:avLst/>
          </a:prstGeom>
        </p:spPr>
      </p:pic>
      <p:sp>
        <p:nvSpPr>
          <p:cNvPr id="2" name="Title 1">
            <a:extLst>
              <a:ext uri="{FF2B5EF4-FFF2-40B4-BE49-F238E27FC236}">
                <a16:creationId xmlns:a16="http://schemas.microsoft.com/office/drawing/2014/main" id="{6A01F311-D460-FE9C-1330-44C6670813C6}"/>
              </a:ext>
            </a:extLst>
          </p:cNvPr>
          <p:cNvSpPr>
            <a:spLocks noGrp="1"/>
          </p:cNvSpPr>
          <p:nvPr>
            <p:ph type="title"/>
          </p:nvPr>
        </p:nvSpPr>
        <p:spPr/>
        <p:txBody>
          <a:bodyPr>
            <a:normAutofit/>
          </a:bodyPr>
          <a:lstStyle/>
          <a:p>
            <a:pPr algn="ctr"/>
            <a:r>
              <a:rPr lang="en-IN" b="1" dirty="0">
                <a:solidFill>
                  <a:schemeClr val="accent4">
                    <a:lumMod val="60000"/>
                    <a:lumOff val="40000"/>
                  </a:schemeClr>
                </a:solidFill>
                <a:latin typeface="Bahnschrift Light" panose="020B0502040204020203" pitchFamily="34" charset="0"/>
              </a:rPr>
              <a:t>Brand Overview</a:t>
            </a:r>
          </a:p>
        </p:txBody>
      </p:sp>
      <p:sp>
        <p:nvSpPr>
          <p:cNvPr id="3" name="Content Placeholder 2">
            <a:extLst>
              <a:ext uri="{FF2B5EF4-FFF2-40B4-BE49-F238E27FC236}">
                <a16:creationId xmlns:a16="http://schemas.microsoft.com/office/drawing/2014/main" id="{ECD483A3-44DE-B27E-D690-D34DB3B82EF7}"/>
              </a:ext>
            </a:extLst>
          </p:cNvPr>
          <p:cNvSpPr>
            <a:spLocks noGrp="1"/>
          </p:cNvSpPr>
          <p:nvPr>
            <p:ph idx="1"/>
          </p:nvPr>
        </p:nvSpPr>
        <p:spPr>
          <a:xfrm>
            <a:off x="793531" y="1608685"/>
            <a:ext cx="10515600" cy="4351338"/>
          </a:xfrm>
        </p:spPr>
        <p:txBody>
          <a:bodyPr/>
          <a:lstStyle/>
          <a:p>
            <a:pPr marL="0" indent="0" algn="ctr">
              <a:buNone/>
            </a:pPr>
            <a:r>
              <a:rPr lang="en-US" sz="3600" b="1" dirty="0">
                <a:solidFill>
                  <a:schemeClr val="accent4">
                    <a:lumMod val="40000"/>
                    <a:lumOff val="60000"/>
                  </a:schemeClr>
                </a:solidFill>
                <a:latin typeface="Bahnschrift SemiLight" panose="020B0502040204020203" pitchFamily="34" charset="0"/>
              </a:rPr>
              <a:t>SPRIGÉ ESSÉ</a:t>
            </a:r>
            <a:br>
              <a:rPr lang="en-US" sz="3600" dirty="0">
                <a:solidFill>
                  <a:schemeClr val="bg1"/>
                </a:solidFill>
                <a:latin typeface="Bahnschrift SemiLight" panose="020B0502040204020203" pitchFamily="34" charset="0"/>
              </a:rPr>
            </a:br>
            <a:r>
              <a:rPr lang="en-US" sz="3600" dirty="0">
                <a:solidFill>
                  <a:schemeClr val="bg1"/>
                </a:solidFill>
                <a:latin typeface="Bahnschrift Light SemiCondensed" panose="020B0502040204020203" pitchFamily="34" charset="0"/>
              </a:rPr>
              <a:t>Pronunciation</a:t>
            </a:r>
            <a:r>
              <a:rPr lang="en-US" sz="3600" i="1" dirty="0">
                <a:solidFill>
                  <a:schemeClr val="bg1"/>
                </a:solidFill>
                <a:latin typeface="Bahnschrift Light SemiCondensed" panose="020B0502040204020203" pitchFamily="34" charset="0"/>
              </a:rPr>
              <a:t>:</a:t>
            </a:r>
            <a:r>
              <a:rPr lang="en-US" sz="3600" dirty="0">
                <a:solidFill>
                  <a:schemeClr val="bg1"/>
                </a:solidFill>
                <a:latin typeface="Bahnschrift Light SemiCondensed" panose="020B0502040204020203" pitchFamily="34" charset="0"/>
              </a:rPr>
              <a:t> spree-</a:t>
            </a:r>
            <a:r>
              <a:rPr lang="en-US" sz="3600" dirty="0" err="1">
                <a:solidFill>
                  <a:schemeClr val="bg1"/>
                </a:solidFill>
                <a:latin typeface="Bahnschrift Light SemiCondensed" panose="020B0502040204020203" pitchFamily="34" charset="0"/>
              </a:rPr>
              <a:t>zhay</a:t>
            </a:r>
            <a:r>
              <a:rPr lang="en-US" sz="3600" dirty="0">
                <a:solidFill>
                  <a:schemeClr val="bg1"/>
                </a:solidFill>
                <a:latin typeface="Bahnschrift Light SemiCondensed" panose="020B0502040204020203" pitchFamily="34" charset="0"/>
              </a:rPr>
              <a:t> es-say</a:t>
            </a:r>
            <a:br>
              <a:rPr lang="en-US" sz="3600" dirty="0">
                <a:solidFill>
                  <a:schemeClr val="bg1"/>
                </a:solidFill>
                <a:latin typeface="Bahnschrift Light SemiCondensed" panose="020B0502040204020203" pitchFamily="34" charset="0"/>
              </a:rPr>
            </a:br>
            <a:r>
              <a:rPr lang="en-US" sz="3600" dirty="0">
                <a:solidFill>
                  <a:schemeClr val="bg1"/>
                </a:solidFill>
                <a:latin typeface="Bahnschrift Light SemiCondensed" panose="020B0502040204020203" pitchFamily="34" charset="0"/>
              </a:rPr>
              <a:t>Meaning</a:t>
            </a:r>
            <a:r>
              <a:rPr lang="en-US" sz="3600" i="1" dirty="0">
                <a:solidFill>
                  <a:schemeClr val="bg1"/>
                </a:solidFill>
                <a:latin typeface="Bahnschrift Light SemiCondensed" panose="020B0502040204020203" pitchFamily="34" charset="0"/>
              </a:rPr>
              <a:t>:</a:t>
            </a:r>
            <a:r>
              <a:rPr lang="en-US" sz="3600" dirty="0">
                <a:solidFill>
                  <a:schemeClr val="bg1"/>
                </a:solidFill>
                <a:latin typeface="Bahnschrift Light SemiCondensed" panose="020B0502040204020203" pitchFamily="34" charset="0"/>
              </a:rPr>
              <a:t> Inspired by “sprig” and “</a:t>
            </a:r>
            <a:r>
              <a:rPr lang="en-US" sz="3600" dirty="0" err="1">
                <a:solidFill>
                  <a:schemeClr val="bg1"/>
                </a:solidFill>
                <a:latin typeface="Bahnschrift Light SemiCondensed" panose="020B0502040204020203" pitchFamily="34" charset="0"/>
              </a:rPr>
              <a:t>essé</a:t>
            </a:r>
            <a:r>
              <a:rPr lang="en-US" sz="3600" dirty="0">
                <a:solidFill>
                  <a:schemeClr val="bg1"/>
                </a:solidFill>
                <a:latin typeface="Bahnschrift Light SemiCondensed" panose="020B0502040204020203" pitchFamily="34" charset="0"/>
              </a:rPr>
              <a:t>” (essence), representing the pure soul of refined nature.</a:t>
            </a:r>
          </a:p>
          <a:p>
            <a:pPr marL="0" indent="0" algn="ctr">
              <a:buNone/>
            </a:pPr>
            <a:r>
              <a:rPr lang="en-US" sz="4400" b="1" dirty="0">
                <a:solidFill>
                  <a:schemeClr val="accent4">
                    <a:lumMod val="60000"/>
                    <a:lumOff val="40000"/>
                  </a:schemeClr>
                </a:solidFill>
                <a:latin typeface="Bahnschrift" panose="020B0502040204020203" pitchFamily="34" charset="0"/>
              </a:rPr>
              <a:t>Tagline</a:t>
            </a:r>
          </a:p>
          <a:p>
            <a:pPr marL="0" indent="0" algn="ctr">
              <a:buNone/>
            </a:pPr>
            <a:r>
              <a:rPr lang="en-US" sz="4400" dirty="0">
                <a:solidFill>
                  <a:schemeClr val="bg1"/>
                </a:solidFill>
                <a:latin typeface="Bahnschrift Light SemiCondensed" panose="020B0502040204020203" pitchFamily="34" charset="0"/>
              </a:rPr>
              <a:t>The Essence of Refined Nature</a:t>
            </a:r>
          </a:p>
          <a:p>
            <a:pPr marL="0" indent="0" algn="ctr">
              <a:buNone/>
            </a:pPr>
            <a:endParaRPr lang="en-IN" dirty="0">
              <a:latin typeface="Bahnschrift SemiLight" panose="020B0502040204020203" pitchFamily="34" charset="0"/>
            </a:endParaRPr>
          </a:p>
        </p:txBody>
      </p:sp>
    </p:spTree>
    <p:extLst>
      <p:ext uri="{BB962C8B-B14F-4D97-AF65-F5344CB8AC3E}">
        <p14:creationId xmlns:p14="http://schemas.microsoft.com/office/powerpoint/2010/main" val="3920532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7D731C-CDF6-166C-6BE1-6E067929C027}"/>
              </a:ext>
            </a:extLst>
          </p:cNvPr>
          <p:cNvPicPr>
            <a:picLocks noChangeAspect="1"/>
          </p:cNvPicPr>
          <p:nvPr/>
        </p:nvPicPr>
        <p:blipFill>
          <a:blip r:embed="rId2">
            <a:extLst>
              <a:ext uri="{28A0092B-C50C-407E-A947-70E740481C1C}">
                <a14:useLocalDpi xmlns:a14="http://schemas.microsoft.com/office/drawing/2010/main" val="0"/>
              </a:ext>
            </a:extLst>
          </a:blip>
          <a:srcRect l="76822" t="-43371" r="-1" b="47522"/>
          <a:stretch>
            <a:fillRect/>
          </a:stretch>
        </p:blipFill>
        <p:spPr>
          <a:xfrm>
            <a:off x="0" y="-5701372"/>
            <a:ext cx="12192000" cy="12559372"/>
          </a:xfrm>
          <a:prstGeom prst="rect">
            <a:avLst/>
          </a:prstGeom>
        </p:spPr>
      </p:pic>
      <p:sp>
        <p:nvSpPr>
          <p:cNvPr id="2" name="Title 1">
            <a:extLst>
              <a:ext uri="{FF2B5EF4-FFF2-40B4-BE49-F238E27FC236}">
                <a16:creationId xmlns:a16="http://schemas.microsoft.com/office/drawing/2014/main" id="{BD2A297D-7D33-3F5D-075E-7B7731ACF085}"/>
              </a:ext>
            </a:extLst>
          </p:cNvPr>
          <p:cNvSpPr>
            <a:spLocks noGrp="1"/>
          </p:cNvSpPr>
          <p:nvPr>
            <p:ph type="title"/>
          </p:nvPr>
        </p:nvSpPr>
        <p:spPr/>
        <p:txBody>
          <a:bodyPr/>
          <a:lstStyle/>
          <a:p>
            <a:pPr algn="ctr"/>
            <a:r>
              <a:rPr lang="en-IN" b="1" dirty="0">
                <a:solidFill>
                  <a:schemeClr val="accent4">
                    <a:lumMod val="60000"/>
                    <a:lumOff val="40000"/>
                  </a:schemeClr>
                </a:solidFill>
                <a:latin typeface="Bahnschrift Light" panose="020B0502040204020203" pitchFamily="34" charset="0"/>
              </a:rPr>
              <a:t>About SPRIGÉ ESSÉ</a:t>
            </a:r>
          </a:p>
        </p:txBody>
      </p:sp>
      <p:sp>
        <p:nvSpPr>
          <p:cNvPr id="3" name="Content Placeholder 2">
            <a:extLst>
              <a:ext uri="{FF2B5EF4-FFF2-40B4-BE49-F238E27FC236}">
                <a16:creationId xmlns:a16="http://schemas.microsoft.com/office/drawing/2014/main" id="{965E4E90-048E-BA22-4E0D-ECF5640657B8}"/>
              </a:ext>
            </a:extLst>
          </p:cNvPr>
          <p:cNvSpPr>
            <a:spLocks noGrp="1"/>
          </p:cNvSpPr>
          <p:nvPr>
            <p:ph idx="1"/>
          </p:nvPr>
        </p:nvSpPr>
        <p:spPr/>
        <p:txBody>
          <a:bodyPr/>
          <a:lstStyle/>
          <a:p>
            <a:pPr marL="0" indent="0" algn="ctr">
              <a:buNone/>
            </a:pPr>
            <a:r>
              <a:rPr lang="en-US" sz="3600" dirty="0">
                <a:solidFill>
                  <a:schemeClr val="accent4">
                    <a:lumMod val="40000"/>
                    <a:lumOff val="60000"/>
                  </a:schemeClr>
                </a:solidFill>
                <a:latin typeface="Bahnschrift Light SemiCondensed" panose="020B0502040204020203" pitchFamily="34" charset="0"/>
              </a:rPr>
              <a:t>SPRIGÉ ESSÉ </a:t>
            </a:r>
            <a:r>
              <a:rPr lang="en-US" sz="3600" dirty="0">
                <a:solidFill>
                  <a:schemeClr val="bg1"/>
                </a:solidFill>
                <a:latin typeface="Bahnschrift Light SemiCondensed" panose="020B0502040204020203" pitchFamily="34" charset="0"/>
              </a:rPr>
              <a:t>is a premium perfume brand rooted in elegance, nature, and modern refinement. The brand blends botanical inspiration with sophisticated perfumery to create timeless fragrances for individuals who value subtle luxury. SPRIGÉ ESSÉ positions itself as a niche yet aspirational brand, appealing to consumers who seek authenticity, craftsmanship, and emotional connection through scent</a:t>
            </a:r>
            <a:r>
              <a:rPr lang="en-US" dirty="0">
                <a:solidFill>
                  <a:schemeClr val="bg1"/>
                </a:solidFill>
                <a:latin typeface="Bahnschrift Light SemiCondensed" panose="020B0502040204020203" pitchFamily="34" charset="0"/>
              </a:rPr>
              <a:t>.</a:t>
            </a:r>
            <a:endParaRPr lang="en-IN" dirty="0">
              <a:solidFill>
                <a:schemeClr val="bg1"/>
              </a:solidFill>
              <a:latin typeface="Bahnschrift Light SemiCondensed" panose="020B0502040204020203" pitchFamily="34" charset="0"/>
            </a:endParaRPr>
          </a:p>
        </p:txBody>
      </p:sp>
    </p:spTree>
    <p:extLst>
      <p:ext uri="{BB962C8B-B14F-4D97-AF65-F5344CB8AC3E}">
        <p14:creationId xmlns:p14="http://schemas.microsoft.com/office/powerpoint/2010/main" val="2353850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65A55C-16EC-3660-8E86-07DA50885F1E}"/>
              </a:ext>
            </a:extLst>
          </p:cNvPr>
          <p:cNvPicPr>
            <a:picLocks noChangeAspect="1"/>
          </p:cNvPicPr>
          <p:nvPr/>
        </p:nvPicPr>
        <p:blipFill>
          <a:blip r:embed="rId2">
            <a:extLst>
              <a:ext uri="{28A0092B-C50C-407E-A947-70E740481C1C}">
                <a14:useLocalDpi xmlns:a14="http://schemas.microsoft.com/office/drawing/2010/main" val="0"/>
              </a:ext>
            </a:extLst>
          </a:blip>
          <a:srcRect l="76822" t="-43371" r="-1" b="47522"/>
          <a:stretch>
            <a:fillRect/>
          </a:stretch>
        </p:blipFill>
        <p:spPr>
          <a:xfrm>
            <a:off x="0" y="-5701372"/>
            <a:ext cx="12192000" cy="12559372"/>
          </a:xfrm>
          <a:prstGeom prst="rect">
            <a:avLst/>
          </a:prstGeom>
        </p:spPr>
      </p:pic>
      <p:sp>
        <p:nvSpPr>
          <p:cNvPr id="2" name="Title 1">
            <a:extLst>
              <a:ext uri="{FF2B5EF4-FFF2-40B4-BE49-F238E27FC236}">
                <a16:creationId xmlns:a16="http://schemas.microsoft.com/office/drawing/2014/main" id="{5ADEECF5-8520-7125-3A88-4D918A2E6409}"/>
              </a:ext>
            </a:extLst>
          </p:cNvPr>
          <p:cNvSpPr>
            <a:spLocks noGrp="1"/>
          </p:cNvSpPr>
          <p:nvPr>
            <p:ph type="title"/>
          </p:nvPr>
        </p:nvSpPr>
        <p:spPr/>
        <p:txBody>
          <a:bodyPr>
            <a:normAutofit/>
          </a:bodyPr>
          <a:lstStyle/>
          <a:p>
            <a:r>
              <a:rPr lang="en-US" sz="4000" b="1" dirty="0">
                <a:solidFill>
                  <a:schemeClr val="accent4">
                    <a:lumMod val="60000"/>
                    <a:lumOff val="40000"/>
                  </a:schemeClr>
                </a:solidFill>
              </a:rPr>
              <a:t>SPRIGÉ ESSÉ Isn’t Just a Perfume, It’s a Signature</a:t>
            </a:r>
            <a:endParaRPr lang="en-IN" sz="4000" dirty="0">
              <a:solidFill>
                <a:schemeClr val="accent4">
                  <a:lumMod val="60000"/>
                  <a:lumOff val="40000"/>
                </a:schemeClr>
              </a:solidFill>
            </a:endParaRPr>
          </a:p>
        </p:txBody>
      </p:sp>
      <p:sp>
        <p:nvSpPr>
          <p:cNvPr id="3" name="Content Placeholder 2">
            <a:extLst>
              <a:ext uri="{FF2B5EF4-FFF2-40B4-BE49-F238E27FC236}">
                <a16:creationId xmlns:a16="http://schemas.microsoft.com/office/drawing/2014/main" id="{DDBCC63E-245D-5644-B019-DE4F93DCDF1F}"/>
              </a:ext>
            </a:extLst>
          </p:cNvPr>
          <p:cNvSpPr>
            <a:spLocks noGrp="1"/>
          </p:cNvSpPr>
          <p:nvPr>
            <p:ph idx="1"/>
          </p:nvPr>
        </p:nvSpPr>
        <p:spPr>
          <a:xfrm>
            <a:off x="838200" y="1898777"/>
            <a:ext cx="10515600" cy="4351338"/>
          </a:xfrm>
        </p:spPr>
        <p:txBody>
          <a:bodyPr>
            <a:normAutofit/>
          </a:bodyPr>
          <a:lstStyle/>
          <a:p>
            <a:pPr marL="0" indent="0" algn="ctr">
              <a:buNone/>
            </a:pPr>
            <a:br>
              <a:rPr lang="en-US" b="1" dirty="0"/>
            </a:br>
            <a:r>
              <a:rPr lang="en-US" sz="3600" dirty="0">
                <a:solidFill>
                  <a:schemeClr val="bg1"/>
                </a:solidFill>
                <a:latin typeface="Bahnschrift Light SemiCondensed" panose="020B0502040204020203" pitchFamily="34" charset="0"/>
              </a:rPr>
              <a:t>In a world full of fragrances that smell good for a moment,</a:t>
            </a:r>
            <a:r>
              <a:rPr lang="en-US" sz="3600" dirty="0">
                <a:latin typeface="Bahnschrift Light SemiCondensed" panose="020B0502040204020203" pitchFamily="34" charset="0"/>
              </a:rPr>
              <a:t> </a:t>
            </a:r>
            <a:r>
              <a:rPr lang="en-US" sz="3600" b="1" dirty="0">
                <a:solidFill>
                  <a:schemeClr val="accent4">
                    <a:lumMod val="40000"/>
                    <a:lumOff val="60000"/>
                  </a:schemeClr>
                </a:solidFill>
                <a:latin typeface="Bahnschrift Light SemiCondensed" panose="020B0502040204020203" pitchFamily="34" charset="0"/>
              </a:rPr>
              <a:t>SPRIGÉ ESSÉ</a:t>
            </a:r>
            <a:r>
              <a:rPr lang="en-US" sz="3600" dirty="0">
                <a:solidFill>
                  <a:schemeClr val="accent4">
                    <a:lumMod val="40000"/>
                    <a:lumOff val="60000"/>
                  </a:schemeClr>
                </a:solidFill>
                <a:latin typeface="Bahnschrift Light SemiCondensed" panose="020B0502040204020203" pitchFamily="34" charset="0"/>
              </a:rPr>
              <a:t> </a:t>
            </a:r>
            <a:r>
              <a:rPr lang="en-US" sz="3600" dirty="0">
                <a:solidFill>
                  <a:schemeClr val="bg1"/>
                </a:solidFill>
                <a:latin typeface="Bahnschrift Light SemiCondensed" panose="020B0502040204020203" pitchFamily="34" charset="0"/>
              </a:rPr>
              <a:t>exists to be</a:t>
            </a:r>
            <a:r>
              <a:rPr lang="en-US" sz="3600" i="1" dirty="0">
                <a:solidFill>
                  <a:schemeClr val="bg1"/>
                </a:solidFill>
                <a:latin typeface="Bahnschrift Light SemiCondensed" panose="020B0502040204020203" pitchFamily="34" charset="0"/>
              </a:rPr>
              <a:t> </a:t>
            </a:r>
            <a:r>
              <a:rPr lang="en-US" sz="3600" dirty="0">
                <a:solidFill>
                  <a:schemeClr val="bg1"/>
                </a:solidFill>
                <a:latin typeface="Bahnschrift Light SemiCondensed" panose="020B0502040204020203" pitchFamily="34" charset="0"/>
              </a:rPr>
              <a:t>remembered.</a:t>
            </a:r>
            <a:br>
              <a:rPr lang="en-US" sz="3600" dirty="0">
                <a:solidFill>
                  <a:schemeClr val="bg1"/>
                </a:solidFill>
                <a:latin typeface="Bahnschrift Light SemiCondensed" panose="020B0502040204020203" pitchFamily="34" charset="0"/>
              </a:rPr>
            </a:br>
            <a:r>
              <a:rPr lang="en-US" sz="3600" b="1" dirty="0">
                <a:solidFill>
                  <a:schemeClr val="bg1"/>
                </a:solidFill>
                <a:latin typeface="Bahnschrift Light SemiCondensed" panose="020B0502040204020203" pitchFamily="34" charset="0"/>
              </a:rPr>
              <a:t>SPRIGÉ</a:t>
            </a:r>
            <a:r>
              <a:rPr lang="en-US" sz="3600" dirty="0">
                <a:solidFill>
                  <a:schemeClr val="bg1"/>
                </a:solidFill>
                <a:latin typeface="Bahnschrift Light SemiCondensed" panose="020B0502040204020203" pitchFamily="34" charset="0"/>
              </a:rPr>
              <a:t> comes from sprig a fresh shoot of nature.</a:t>
            </a:r>
            <a:br>
              <a:rPr lang="en-US" sz="3600" dirty="0">
                <a:solidFill>
                  <a:schemeClr val="bg1"/>
                </a:solidFill>
                <a:latin typeface="Bahnschrift Light SemiCondensed" panose="020B0502040204020203" pitchFamily="34" charset="0"/>
              </a:rPr>
            </a:br>
            <a:r>
              <a:rPr lang="en-US" sz="3600" b="1" dirty="0">
                <a:solidFill>
                  <a:schemeClr val="bg1"/>
                </a:solidFill>
                <a:latin typeface="Bahnschrift Light SemiCondensed" panose="020B0502040204020203" pitchFamily="34" charset="0"/>
              </a:rPr>
              <a:t>ESSÉ</a:t>
            </a:r>
            <a:r>
              <a:rPr lang="en-US" sz="3600" dirty="0">
                <a:solidFill>
                  <a:schemeClr val="bg1"/>
                </a:solidFill>
                <a:latin typeface="Bahnschrift Light SemiCondensed" panose="020B0502040204020203" pitchFamily="34" charset="0"/>
              </a:rPr>
              <a:t> means to be your presence, your essence.</a:t>
            </a:r>
          </a:p>
          <a:p>
            <a:pPr marL="0" indent="0">
              <a:buNone/>
            </a:pPr>
            <a:endParaRPr lang="en-US" sz="3600" dirty="0"/>
          </a:p>
        </p:txBody>
      </p:sp>
    </p:spTree>
    <p:extLst>
      <p:ext uri="{BB962C8B-B14F-4D97-AF65-F5344CB8AC3E}">
        <p14:creationId xmlns:p14="http://schemas.microsoft.com/office/powerpoint/2010/main" val="3986868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F6DFB9E-7B16-FDCB-86C1-35E59C55E7AE}"/>
              </a:ext>
            </a:extLst>
          </p:cNvPr>
          <p:cNvPicPr>
            <a:picLocks noChangeAspect="1"/>
          </p:cNvPicPr>
          <p:nvPr/>
        </p:nvPicPr>
        <p:blipFill>
          <a:blip r:embed="rId2">
            <a:extLst>
              <a:ext uri="{28A0092B-C50C-407E-A947-70E740481C1C}">
                <a14:useLocalDpi xmlns:a14="http://schemas.microsoft.com/office/drawing/2010/main" val="0"/>
              </a:ext>
            </a:extLst>
          </a:blip>
          <a:srcRect l="76822" t="-43371" r="-1" b="47522"/>
          <a:stretch>
            <a:fillRect/>
          </a:stretch>
        </p:blipFill>
        <p:spPr>
          <a:xfrm>
            <a:off x="0" y="-5701372"/>
            <a:ext cx="12192000" cy="12559372"/>
          </a:xfrm>
          <a:prstGeom prst="rect">
            <a:avLst/>
          </a:prstGeom>
        </p:spPr>
      </p:pic>
      <p:sp>
        <p:nvSpPr>
          <p:cNvPr id="2" name="Title 1">
            <a:extLst>
              <a:ext uri="{FF2B5EF4-FFF2-40B4-BE49-F238E27FC236}">
                <a16:creationId xmlns:a16="http://schemas.microsoft.com/office/drawing/2014/main" id="{1F742CC5-969E-22D6-3906-F58146FC8003}"/>
              </a:ext>
            </a:extLst>
          </p:cNvPr>
          <p:cNvSpPr>
            <a:spLocks noGrp="1"/>
          </p:cNvSpPr>
          <p:nvPr>
            <p:ph type="title"/>
          </p:nvPr>
        </p:nvSpPr>
        <p:spPr/>
        <p:txBody>
          <a:bodyPr/>
          <a:lstStyle/>
          <a:p>
            <a:pPr algn="ctr"/>
            <a:r>
              <a:rPr lang="en-US" b="1" dirty="0">
                <a:solidFill>
                  <a:schemeClr val="accent4">
                    <a:lumMod val="60000"/>
                    <a:lumOff val="40000"/>
                  </a:schemeClr>
                </a:solidFill>
              </a:rPr>
              <a:t>What makes SPRIGÉ ESSÉ different?</a:t>
            </a:r>
            <a:br>
              <a:rPr lang="en-US" dirty="0">
                <a:solidFill>
                  <a:schemeClr val="accent4">
                    <a:lumMod val="60000"/>
                    <a:lumOff val="40000"/>
                  </a:schemeClr>
                </a:solidFill>
              </a:rPr>
            </a:br>
            <a:endParaRPr lang="en-IN" dirty="0">
              <a:solidFill>
                <a:schemeClr val="accent4">
                  <a:lumMod val="60000"/>
                  <a:lumOff val="40000"/>
                </a:schemeClr>
              </a:solidFill>
            </a:endParaRPr>
          </a:p>
        </p:txBody>
      </p:sp>
      <p:sp>
        <p:nvSpPr>
          <p:cNvPr id="3" name="Content Placeholder 2">
            <a:extLst>
              <a:ext uri="{FF2B5EF4-FFF2-40B4-BE49-F238E27FC236}">
                <a16:creationId xmlns:a16="http://schemas.microsoft.com/office/drawing/2014/main" id="{DD356D38-626C-7CDD-6B16-603CDF9099DC}"/>
              </a:ext>
            </a:extLst>
          </p:cNvPr>
          <p:cNvSpPr>
            <a:spLocks noGrp="1"/>
          </p:cNvSpPr>
          <p:nvPr>
            <p:ph idx="1"/>
          </p:nvPr>
        </p:nvSpPr>
        <p:spPr>
          <a:xfrm>
            <a:off x="691896" y="1253331"/>
            <a:ext cx="10515600" cy="4351338"/>
          </a:xfrm>
        </p:spPr>
        <p:txBody>
          <a:bodyPr>
            <a:noAutofit/>
          </a:bodyPr>
          <a:lstStyle/>
          <a:p>
            <a:pPr marL="0" indent="0" algn="ctr">
              <a:buNone/>
            </a:pPr>
            <a:r>
              <a:rPr lang="en-US" sz="3600" dirty="0">
                <a:solidFill>
                  <a:schemeClr val="accent4">
                    <a:lumMod val="40000"/>
                    <a:lumOff val="60000"/>
                  </a:schemeClr>
                </a:solidFill>
                <a:latin typeface="Bahnschrift Light SemiCondensed" panose="020B0502040204020203" pitchFamily="34" charset="0"/>
              </a:rPr>
              <a:t>.</a:t>
            </a:r>
          </a:p>
          <a:p>
            <a:pPr marL="0" indent="0">
              <a:buNone/>
            </a:pPr>
            <a:r>
              <a:rPr lang="en-US" sz="3600" dirty="0">
                <a:solidFill>
                  <a:schemeClr val="accent4">
                    <a:lumMod val="40000"/>
                    <a:lumOff val="60000"/>
                  </a:schemeClr>
                </a:solidFill>
                <a:latin typeface="Bahnschrift Light SemiCondensed" panose="020B0502040204020203" pitchFamily="34" charset="0"/>
              </a:rPr>
              <a:t>SPRIGÉ ESSÉ </a:t>
            </a:r>
            <a:r>
              <a:rPr lang="en-US" sz="3600" dirty="0">
                <a:solidFill>
                  <a:schemeClr val="bg1"/>
                </a:solidFill>
                <a:latin typeface="Bahnschrift Light SemiCondensed" panose="020B0502040204020203" pitchFamily="34" charset="0"/>
              </a:rPr>
              <a:t>blends nature’s finest elements with modern refinement, creating a fragrance that feels personal, not overpowering. While others are loud and fleeting, this scent is subtle, long-lasting, and unforgettable.</a:t>
            </a:r>
          </a:p>
          <a:p>
            <a:pPr marL="0" indent="0" algn="ctr">
              <a:buNone/>
            </a:pPr>
            <a:r>
              <a:rPr lang="en-US" sz="3600" dirty="0">
                <a:solidFill>
                  <a:schemeClr val="bg1"/>
                </a:solidFill>
                <a:latin typeface="Bahnschrift Light SemiCondensed" panose="020B0502040204020203" pitchFamily="34" charset="0"/>
              </a:rPr>
              <a:t>It doesn’t chase trends.</a:t>
            </a:r>
            <a:br>
              <a:rPr lang="en-US" sz="3600" dirty="0">
                <a:solidFill>
                  <a:schemeClr val="bg1"/>
                </a:solidFill>
                <a:latin typeface="Bahnschrift Light SemiCondensed" panose="020B0502040204020203" pitchFamily="34" charset="0"/>
              </a:rPr>
            </a:br>
            <a:r>
              <a:rPr lang="en-US" sz="3600" dirty="0">
                <a:solidFill>
                  <a:schemeClr val="accent4">
                    <a:lumMod val="40000"/>
                    <a:lumOff val="60000"/>
                  </a:schemeClr>
                </a:solidFill>
                <a:latin typeface="Bahnschrift Light SemiCondensed" panose="020B0502040204020203" pitchFamily="34" charset="0"/>
              </a:rPr>
              <a:t>It creates presence</a:t>
            </a:r>
            <a:endParaRPr lang="en-US" sz="3600" dirty="0">
              <a:solidFill>
                <a:schemeClr val="bg1"/>
              </a:solidFill>
              <a:latin typeface="Bahnschrift Light SemiCondensed" panose="020B0502040204020203" pitchFamily="34" charset="0"/>
            </a:endParaRPr>
          </a:p>
        </p:txBody>
      </p:sp>
    </p:spTree>
    <p:extLst>
      <p:ext uri="{BB962C8B-B14F-4D97-AF65-F5344CB8AC3E}">
        <p14:creationId xmlns:p14="http://schemas.microsoft.com/office/powerpoint/2010/main" val="2635969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B3E5D1E-A0EC-E6CD-1B97-21D4D6136874}"/>
              </a:ext>
            </a:extLst>
          </p:cNvPr>
          <p:cNvPicPr>
            <a:picLocks noChangeAspect="1"/>
          </p:cNvPicPr>
          <p:nvPr/>
        </p:nvPicPr>
        <p:blipFill>
          <a:blip r:embed="rId2">
            <a:extLst>
              <a:ext uri="{28A0092B-C50C-407E-A947-70E740481C1C}">
                <a14:useLocalDpi xmlns:a14="http://schemas.microsoft.com/office/drawing/2010/main" val="0"/>
              </a:ext>
            </a:extLst>
          </a:blip>
          <a:srcRect l="76822" t="-43371" r="-1" b="47522"/>
          <a:stretch>
            <a:fillRect/>
          </a:stretch>
        </p:blipFill>
        <p:spPr>
          <a:xfrm>
            <a:off x="0" y="-5701372"/>
            <a:ext cx="12192000" cy="12559372"/>
          </a:xfrm>
          <a:prstGeom prst="rect">
            <a:avLst/>
          </a:prstGeom>
        </p:spPr>
      </p:pic>
      <p:sp>
        <p:nvSpPr>
          <p:cNvPr id="2" name="Title 1">
            <a:extLst>
              <a:ext uri="{FF2B5EF4-FFF2-40B4-BE49-F238E27FC236}">
                <a16:creationId xmlns:a16="http://schemas.microsoft.com/office/drawing/2014/main" id="{EC74727B-8295-0077-7EF3-246C899B7A70}"/>
              </a:ext>
            </a:extLst>
          </p:cNvPr>
          <p:cNvSpPr>
            <a:spLocks noGrp="1"/>
          </p:cNvSpPr>
          <p:nvPr>
            <p:ph type="title"/>
          </p:nvPr>
        </p:nvSpPr>
        <p:spPr/>
        <p:txBody>
          <a:bodyPr>
            <a:normAutofit/>
          </a:bodyPr>
          <a:lstStyle/>
          <a:p>
            <a:pPr algn="ctr"/>
            <a:r>
              <a:rPr lang="en-US" b="1" dirty="0">
                <a:solidFill>
                  <a:schemeClr val="accent4">
                    <a:lumMod val="60000"/>
                    <a:lumOff val="40000"/>
                  </a:schemeClr>
                </a:solidFill>
              </a:rPr>
              <a:t>Why SPRIGÉ ESSÉ </a:t>
            </a:r>
            <a:br>
              <a:rPr lang="en-US" b="1" dirty="0">
                <a:solidFill>
                  <a:schemeClr val="accent4">
                    <a:lumMod val="60000"/>
                    <a:lumOff val="40000"/>
                  </a:schemeClr>
                </a:solidFill>
              </a:rPr>
            </a:br>
            <a:endParaRPr lang="en-IN" dirty="0">
              <a:solidFill>
                <a:schemeClr val="accent4">
                  <a:lumMod val="60000"/>
                  <a:lumOff val="40000"/>
                </a:schemeClr>
              </a:solidFill>
            </a:endParaRPr>
          </a:p>
        </p:txBody>
      </p:sp>
      <p:sp>
        <p:nvSpPr>
          <p:cNvPr id="3" name="Content Placeholder 2">
            <a:extLst>
              <a:ext uri="{FF2B5EF4-FFF2-40B4-BE49-F238E27FC236}">
                <a16:creationId xmlns:a16="http://schemas.microsoft.com/office/drawing/2014/main" id="{228ECB03-7B44-ED94-9AC3-1A732F410DE4}"/>
              </a:ext>
            </a:extLst>
          </p:cNvPr>
          <p:cNvSpPr>
            <a:spLocks noGrp="1"/>
          </p:cNvSpPr>
          <p:nvPr>
            <p:ph idx="1"/>
          </p:nvPr>
        </p:nvSpPr>
        <p:spPr>
          <a:xfrm>
            <a:off x="798576" y="1489520"/>
            <a:ext cx="10515600" cy="4351338"/>
          </a:xfrm>
        </p:spPr>
        <p:txBody>
          <a:bodyPr>
            <a:normAutofit/>
          </a:bodyPr>
          <a:lstStyle/>
          <a:p>
            <a:pPr marL="0" indent="0">
              <a:buNone/>
            </a:pPr>
            <a:br>
              <a:rPr lang="en-US" sz="3600" dirty="0"/>
            </a:br>
            <a:r>
              <a:rPr lang="en-US" sz="3600" b="1" dirty="0">
                <a:solidFill>
                  <a:schemeClr val="bg1"/>
                </a:solidFill>
                <a:latin typeface="Bahnschrift Light SemiCondensed" panose="020B0502040204020203" pitchFamily="34" charset="0"/>
              </a:rPr>
              <a:t>Elegance Without Effort </a:t>
            </a:r>
            <a:r>
              <a:rPr lang="en-US" sz="3600" dirty="0">
                <a:solidFill>
                  <a:schemeClr val="accent4">
                    <a:lumMod val="40000"/>
                    <a:lumOff val="60000"/>
                  </a:schemeClr>
                </a:solidFill>
                <a:latin typeface="Bahnschrift Light SemiCondensed" panose="020B0502040204020203" pitchFamily="34" charset="0"/>
              </a:rPr>
              <a:t>SPRIGÉ ESSÉ </a:t>
            </a:r>
            <a:r>
              <a:rPr lang="en-US" sz="3600" dirty="0">
                <a:solidFill>
                  <a:schemeClr val="bg1"/>
                </a:solidFill>
                <a:latin typeface="Bahnschrift Light SemiCondensed" panose="020B0502040204020203" pitchFamily="34" charset="0"/>
              </a:rPr>
              <a:t>is for people who don’t need to announce themselves.</a:t>
            </a:r>
          </a:p>
          <a:p>
            <a:pPr marL="0" indent="0">
              <a:buNone/>
            </a:pPr>
            <a:r>
              <a:rPr lang="en-US" sz="3600" dirty="0">
                <a:solidFill>
                  <a:schemeClr val="bg1"/>
                </a:solidFill>
                <a:latin typeface="Bahnschrift Light SemiCondensed" panose="020B0502040204020203" pitchFamily="34" charset="0"/>
              </a:rPr>
              <a:t>It’s for:</a:t>
            </a:r>
          </a:p>
          <a:p>
            <a:pPr marL="0" indent="0" algn="ctr">
              <a:buNone/>
            </a:pPr>
            <a:r>
              <a:rPr lang="en-US" sz="3600" dirty="0">
                <a:solidFill>
                  <a:schemeClr val="bg1"/>
                </a:solidFill>
                <a:latin typeface="Bahnschrift Light SemiCondensed" panose="020B0502040204020203" pitchFamily="34" charset="0"/>
              </a:rPr>
              <a:t>The confident, not the noisy</a:t>
            </a:r>
          </a:p>
          <a:p>
            <a:pPr marL="0" indent="0" algn="ctr">
              <a:buNone/>
            </a:pPr>
            <a:r>
              <a:rPr lang="en-US" sz="3600" dirty="0">
                <a:solidFill>
                  <a:schemeClr val="bg1"/>
                </a:solidFill>
                <a:latin typeface="Bahnschrift Light SemiCondensed" panose="020B0502040204020203" pitchFamily="34" charset="0"/>
              </a:rPr>
              <a:t>The refined, not the flashy</a:t>
            </a:r>
          </a:p>
          <a:p>
            <a:pPr marL="0" indent="0" algn="ctr">
              <a:buNone/>
            </a:pPr>
            <a:r>
              <a:rPr lang="en-US" sz="3600" dirty="0">
                <a:solidFill>
                  <a:schemeClr val="bg1"/>
                </a:solidFill>
                <a:latin typeface="Bahnschrift Light SemiCondensed" panose="020B0502040204020203" pitchFamily="34" charset="0"/>
              </a:rPr>
              <a:t>Those who leave an impression without trying</a:t>
            </a:r>
          </a:p>
          <a:p>
            <a:endParaRPr lang="en-IN" sz="3600" dirty="0"/>
          </a:p>
        </p:txBody>
      </p:sp>
    </p:spTree>
    <p:extLst>
      <p:ext uri="{BB962C8B-B14F-4D97-AF65-F5344CB8AC3E}">
        <p14:creationId xmlns:p14="http://schemas.microsoft.com/office/powerpoint/2010/main" val="2873847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67F30B-19DE-B972-9D55-75E8DD041CF7}"/>
              </a:ext>
            </a:extLst>
          </p:cNvPr>
          <p:cNvPicPr>
            <a:picLocks noChangeAspect="1"/>
          </p:cNvPicPr>
          <p:nvPr/>
        </p:nvPicPr>
        <p:blipFill>
          <a:blip r:embed="rId2">
            <a:extLst>
              <a:ext uri="{28A0092B-C50C-407E-A947-70E740481C1C}">
                <a14:useLocalDpi xmlns:a14="http://schemas.microsoft.com/office/drawing/2010/main" val="0"/>
              </a:ext>
            </a:extLst>
          </a:blip>
          <a:srcRect l="76822" t="-43371" r="-1" b="47522"/>
          <a:stretch>
            <a:fillRect/>
          </a:stretch>
        </p:blipFill>
        <p:spPr>
          <a:xfrm>
            <a:off x="0" y="-5701372"/>
            <a:ext cx="12192000" cy="12559372"/>
          </a:xfrm>
          <a:prstGeom prst="rect">
            <a:avLst/>
          </a:prstGeom>
        </p:spPr>
      </p:pic>
      <p:sp>
        <p:nvSpPr>
          <p:cNvPr id="2" name="Title 1">
            <a:extLst>
              <a:ext uri="{FF2B5EF4-FFF2-40B4-BE49-F238E27FC236}">
                <a16:creationId xmlns:a16="http://schemas.microsoft.com/office/drawing/2014/main" id="{E934EEDA-0BEA-3797-9603-BC4830989EC2}"/>
              </a:ext>
            </a:extLst>
          </p:cNvPr>
          <p:cNvSpPr>
            <a:spLocks noGrp="1"/>
          </p:cNvSpPr>
          <p:nvPr>
            <p:ph type="title"/>
          </p:nvPr>
        </p:nvSpPr>
        <p:spPr/>
        <p:txBody>
          <a:bodyPr/>
          <a:lstStyle/>
          <a:p>
            <a:pPr algn="ctr"/>
            <a:r>
              <a:rPr lang="en-US" b="1" dirty="0">
                <a:solidFill>
                  <a:schemeClr val="accent4">
                    <a:lumMod val="60000"/>
                    <a:lumOff val="40000"/>
                  </a:schemeClr>
                </a:solidFill>
              </a:rPr>
              <a:t>Long-Lasting, Close to the Skin</a:t>
            </a:r>
            <a:endParaRPr lang="en-IN" dirty="0">
              <a:solidFill>
                <a:schemeClr val="accent4">
                  <a:lumMod val="60000"/>
                  <a:lumOff val="40000"/>
                </a:schemeClr>
              </a:solidFill>
            </a:endParaRPr>
          </a:p>
        </p:txBody>
      </p:sp>
      <p:sp>
        <p:nvSpPr>
          <p:cNvPr id="3" name="Content Placeholder 2">
            <a:extLst>
              <a:ext uri="{FF2B5EF4-FFF2-40B4-BE49-F238E27FC236}">
                <a16:creationId xmlns:a16="http://schemas.microsoft.com/office/drawing/2014/main" id="{8288D6A5-B5E9-8E99-A564-C994CC4E66D0}"/>
              </a:ext>
            </a:extLst>
          </p:cNvPr>
          <p:cNvSpPr>
            <a:spLocks noGrp="1"/>
          </p:cNvSpPr>
          <p:nvPr>
            <p:ph idx="1"/>
          </p:nvPr>
        </p:nvSpPr>
        <p:spPr/>
        <p:txBody>
          <a:bodyPr/>
          <a:lstStyle/>
          <a:p>
            <a:pPr marL="0" indent="0">
              <a:buNone/>
            </a:pPr>
            <a:br>
              <a:rPr lang="en-US" dirty="0"/>
            </a:br>
            <a:r>
              <a:rPr lang="en-US" sz="3600" dirty="0">
                <a:solidFill>
                  <a:schemeClr val="bg1"/>
                </a:solidFill>
                <a:latin typeface="Bahnschrift Light SemiCondensed" panose="020B0502040204020203" pitchFamily="34" charset="0"/>
              </a:rPr>
              <a:t>The best fragrances don’t shout across the room.</a:t>
            </a:r>
            <a:br>
              <a:rPr lang="en-US" sz="3600" dirty="0">
                <a:solidFill>
                  <a:schemeClr val="bg1"/>
                </a:solidFill>
                <a:latin typeface="Bahnschrift Light SemiCondensed" panose="020B0502040204020203" pitchFamily="34" charset="0"/>
              </a:rPr>
            </a:br>
            <a:r>
              <a:rPr lang="en-US" sz="3600" dirty="0">
                <a:solidFill>
                  <a:schemeClr val="bg1"/>
                </a:solidFill>
                <a:latin typeface="Bahnschrift Light SemiCondensed" panose="020B0502040204020203" pitchFamily="34" charset="0"/>
              </a:rPr>
              <a:t>They stay close, warm, and personal—lasting for hours and unfolding slowly.</a:t>
            </a:r>
          </a:p>
          <a:p>
            <a:pPr marL="0" indent="0" algn="ctr">
              <a:buNone/>
            </a:pPr>
            <a:r>
              <a:rPr lang="en-US" sz="3600" dirty="0">
                <a:solidFill>
                  <a:schemeClr val="accent4">
                    <a:lumMod val="40000"/>
                    <a:lumOff val="60000"/>
                  </a:schemeClr>
                </a:solidFill>
                <a:latin typeface="Bahnschrift Light SemiCondensed" panose="020B0502040204020203" pitchFamily="34" charset="0"/>
              </a:rPr>
              <a:t>People lean in.</a:t>
            </a:r>
            <a:br>
              <a:rPr lang="en-US" sz="3600" dirty="0">
                <a:solidFill>
                  <a:schemeClr val="accent4">
                    <a:lumMod val="40000"/>
                    <a:lumOff val="60000"/>
                  </a:schemeClr>
                </a:solidFill>
                <a:latin typeface="Bahnschrift Light SemiCondensed" panose="020B0502040204020203" pitchFamily="34" charset="0"/>
              </a:rPr>
            </a:br>
            <a:r>
              <a:rPr lang="en-US" sz="3600" dirty="0">
                <a:solidFill>
                  <a:schemeClr val="accent4">
                    <a:lumMod val="40000"/>
                    <a:lumOff val="60000"/>
                  </a:schemeClr>
                </a:solidFill>
                <a:latin typeface="Bahnschrift Light SemiCondensed" panose="020B0502040204020203" pitchFamily="34" charset="0"/>
              </a:rPr>
              <a:t>They ask.</a:t>
            </a:r>
            <a:br>
              <a:rPr lang="en-US" sz="3600" dirty="0">
                <a:solidFill>
                  <a:schemeClr val="accent4">
                    <a:lumMod val="40000"/>
                    <a:lumOff val="60000"/>
                  </a:schemeClr>
                </a:solidFill>
                <a:latin typeface="Bahnschrift Light SemiCondensed" panose="020B0502040204020203" pitchFamily="34" charset="0"/>
              </a:rPr>
            </a:br>
            <a:r>
              <a:rPr lang="en-US" sz="3600" dirty="0">
                <a:solidFill>
                  <a:schemeClr val="accent4">
                    <a:lumMod val="40000"/>
                    <a:lumOff val="60000"/>
                  </a:schemeClr>
                </a:solidFill>
                <a:latin typeface="Bahnschrift Light SemiCondensed" panose="020B0502040204020203" pitchFamily="34" charset="0"/>
              </a:rPr>
              <a:t>They remember.</a:t>
            </a:r>
          </a:p>
          <a:p>
            <a:endParaRPr lang="en-IN" dirty="0"/>
          </a:p>
        </p:txBody>
      </p:sp>
    </p:spTree>
    <p:extLst>
      <p:ext uri="{BB962C8B-B14F-4D97-AF65-F5344CB8AC3E}">
        <p14:creationId xmlns:p14="http://schemas.microsoft.com/office/powerpoint/2010/main" val="2391918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1149B8-5B89-4091-B850-A0007A26FDD3}"/>
              </a:ext>
            </a:extLst>
          </p:cNvPr>
          <p:cNvPicPr>
            <a:picLocks noChangeAspect="1"/>
          </p:cNvPicPr>
          <p:nvPr/>
        </p:nvPicPr>
        <p:blipFill>
          <a:blip r:embed="rId2">
            <a:extLst>
              <a:ext uri="{28A0092B-C50C-407E-A947-70E740481C1C}">
                <a14:useLocalDpi xmlns:a14="http://schemas.microsoft.com/office/drawing/2010/main" val="0"/>
              </a:ext>
            </a:extLst>
          </a:blip>
          <a:srcRect l="76822" t="-43371" r="-1" b="47522"/>
          <a:stretch>
            <a:fillRect/>
          </a:stretch>
        </p:blipFill>
        <p:spPr>
          <a:xfrm>
            <a:off x="0" y="-5701372"/>
            <a:ext cx="12192000" cy="12559372"/>
          </a:xfrm>
          <a:prstGeom prst="rect">
            <a:avLst/>
          </a:prstGeom>
        </p:spPr>
      </p:pic>
      <p:sp>
        <p:nvSpPr>
          <p:cNvPr id="2" name="Title 1">
            <a:extLst>
              <a:ext uri="{FF2B5EF4-FFF2-40B4-BE49-F238E27FC236}">
                <a16:creationId xmlns:a16="http://schemas.microsoft.com/office/drawing/2014/main" id="{2CF801EF-F209-7694-3CDF-67D20A8A497D}"/>
              </a:ext>
            </a:extLst>
          </p:cNvPr>
          <p:cNvSpPr>
            <a:spLocks noGrp="1"/>
          </p:cNvSpPr>
          <p:nvPr>
            <p:ph type="title"/>
          </p:nvPr>
        </p:nvSpPr>
        <p:spPr/>
        <p:txBody>
          <a:bodyPr/>
          <a:lstStyle/>
          <a:p>
            <a:pPr algn="ctr"/>
            <a:r>
              <a:rPr lang="en-US" b="1" dirty="0">
                <a:solidFill>
                  <a:schemeClr val="accent4">
                    <a:lumMod val="60000"/>
                    <a:lumOff val="40000"/>
                  </a:schemeClr>
                </a:solidFill>
                <a:latin typeface="Bahnschrift Light" panose="020B0502040204020203" pitchFamily="34" charset="0"/>
              </a:rPr>
              <a:t>A Brand With Soul</a:t>
            </a:r>
            <a:endParaRPr lang="en-IN" dirty="0">
              <a:solidFill>
                <a:schemeClr val="accent4">
                  <a:lumMod val="60000"/>
                  <a:lumOff val="40000"/>
                </a:schemeClr>
              </a:solidFill>
              <a:latin typeface="Bahnschrift Light" panose="020B0502040204020203" pitchFamily="34" charset="0"/>
            </a:endParaRPr>
          </a:p>
        </p:txBody>
      </p:sp>
      <p:sp>
        <p:nvSpPr>
          <p:cNvPr id="3" name="Content Placeholder 2">
            <a:extLst>
              <a:ext uri="{FF2B5EF4-FFF2-40B4-BE49-F238E27FC236}">
                <a16:creationId xmlns:a16="http://schemas.microsoft.com/office/drawing/2014/main" id="{EC53B5D0-ED3F-50FA-2342-06AAA3144016}"/>
              </a:ext>
            </a:extLst>
          </p:cNvPr>
          <p:cNvSpPr>
            <a:spLocks noGrp="1"/>
          </p:cNvSpPr>
          <p:nvPr>
            <p:ph idx="1"/>
          </p:nvPr>
        </p:nvSpPr>
        <p:spPr/>
        <p:txBody>
          <a:bodyPr/>
          <a:lstStyle/>
          <a:p>
            <a:pPr marL="0" indent="0" algn="ctr">
              <a:buNone/>
            </a:pPr>
            <a:br>
              <a:rPr lang="en-US" dirty="0"/>
            </a:br>
            <a:r>
              <a:rPr lang="en-US" sz="3600" dirty="0">
                <a:solidFill>
                  <a:schemeClr val="accent4">
                    <a:lumMod val="60000"/>
                    <a:lumOff val="40000"/>
                  </a:schemeClr>
                </a:solidFill>
                <a:latin typeface="Bahnschrift Light SemiCondensed" panose="020B0502040204020203" pitchFamily="34" charset="0"/>
              </a:rPr>
              <a:t>SPRIGÉ ESSÉ </a:t>
            </a:r>
            <a:r>
              <a:rPr lang="en-US" sz="3600" dirty="0">
                <a:solidFill>
                  <a:schemeClr val="bg1"/>
                </a:solidFill>
                <a:latin typeface="Bahnschrift Light SemiCondensed" panose="020B0502040204020203" pitchFamily="34" charset="0"/>
              </a:rPr>
              <a:t>isn’t mass-produced luxury.</a:t>
            </a:r>
            <a:br>
              <a:rPr lang="en-US" sz="3600" dirty="0">
                <a:solidFill>
                  <a:schemeClr val="bg1"/>
                </a:solidFill>
                <a:latin typeface="Bahnschrift Light SemiCondensed" panose="020B0502040204020203" pitchFamily="34" charset="0"/>
              </a:rPr>
            </a:br>
            <a:r>
              <a:rPr lang="en-US" sz="3600" dirty="0">
                <a:solidFill>
                  <a:schemeClr val="bg1"/>
                </a:solidFill>
                <a:latin typeface="Bahnschrift Light SemiCondensed" panose="020B0502040204020203" pitchFamily="34" charset="0"/>
              </a:rPr>
              <a:t>It’s </a:t>
            </a:r>
            <a:r>
              <a:rPr lang="en-US" sz="3600" b="1" dirty="0">
                <a:solidFill>
                  <a:schemeClr val="bg1"/>
                </a:solidFill>
                <a:latin typeface="Bahnschrift Light SemiCondensed" panose="020B0502040204020203" pitchFamily="34" charset="0"/>
              </a:rPr>
              <a:t>considered luxury </a:t>
            </a:r>
            <a:r>
              <a:rPr lang="en-US" sz="3600" dirty="0">
                <a:solidFill>
                  <a:schemeClr val="bg1"/>
                </a:solidFill>
                <a:latin typeface="Bahnschrift Light SemiCondensed" panose="020B0502040204020203" pitchFamily="34" charset="0"/>
              </a:rPr>
              <a:t>every detail intentional</a:t>
            </a:r>
          </a:p>
          <a:p>
            <a:pPr marL="0" indent="0" algn="ctr">
              <a:buNone/>
            </a:pPr>
            <a:r>
              <a:rPr lang="en-US" sz="3600" dirty="0">
                <a:solidFill>
                  <a:schemeClr val="bg1"/>
                </a:solidFill>
                <a:latin typeface="Bahnschrift Light SemiCondensed" panose="020B0502040204020203" pitchFamily="34" charset="0"/>
              </a:rPr>
              <a:t>The name</a:t>
            </a:r>
          </a:p>
          <a:p>
            <a:pPr marL="0" indent="0" algn="ctr">
              <a:buNone/>
            </a:pPr>
            <a:r>
              <a:rPr lang="en-US" sz="3600" dirty="0">
                <a:solidFill>
                  <a:schemeClr val="bg1"/>
                </a:solidFill>
                <a:latin typeface="Bahnschrift Light SemiCondensed" panose="020B0502040204020203" pitchFamily="34" charset="0"/>
              </a:rPr>
              <a:t>The scent structure</a:t>
            </a:r>
          </a:p>
          <a:p>
            <a:pPr marL="0" indent="0" algn="ctr">
              <a:buNone/>
            </a:pPr>
            <a:r>
              <a:rPr lang="en-US" sz="3600" dirty="0">
                <a:solidFill>
                  <a:schemeClr val="bg1"/>
                </a:solidFill>
                <a:latin typeface="Bahnschrift Light SemiCondensed" panose="020B0502040204020203" pitchFamily="34" charset="0"/>
              </a:rPr>
              <a:t>The minimal elegance</a:t>
            </a:r>
          </a:p>
          <a:p>
            <a:pPr marL="0" indent="0" algn="ctr">
              <a:buNone/>
            </a:pPr>
            <a:r>
              <a:rPr lang="en-US" sz="3600" dirty="0">
                <a:solidFill>
                  <a:schemeClr val="bg1"/>
                </a:solidFill>
                <a:latin typeface="Bahnschrift Light SemiCondensed" panose="020B0502040204020203" pitchFamily="34" charset="0"/>
              </a:rPr>
              <a:t>It feels expensive because it </a:t>
            </a:r>
            <a:r>
              <a:rPr lang="en-US" sz="3600" i="1" dirty="0">
                <a:solidFill>
                  <a:schemeClr val="bg1"/>
                </a:solidFill>
                <a:latin typeface="Bahnschrift Light SemiCondensed" panose="020B0502040204020203" pitchFamily="34" charset="0"/>
              </a:rPr>
              <a:t>is thoughtful</a:t>
            </a:r>
            <a:r>
              <a:rPr lang="en-US" sz="3600" dirty="0">
                <a:solidFill>
                  <a:schemeClr val="bg1"/>
                </a:solidFill>
                <a:latin typeface="Bahnschrift Light SemiCondensed" panose="020B0502040204020203" pitchFamily="34" charset="0"/>
              </a:rPr>
              <a:t>.</a:t>
            </a:r>
          </a:p>
          <a:p>
            <a:endParaRPr lang="en-IN" dirty="0"/>
          </a:p>
        </p:txBody>
      </p:sp>
    </p:spTree>
    <p:extLst>
      <p:ext uri="{BB962C8B-B14F-4D97-AF65-F5344CB8AC3E}">
        <p14:creationId xmlns:p14="http://schemas.microsoft.com/office/powerpoint/2010/main" val="3673007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37D09EA-E717-71CE-BAB2-D078D9AD9384}"/>
              </a:ext>
            </a:extLst>
          </p:cNvPr>
          <p:cNvPicPr>
            <a:picLocks noChangeAspect="1"/>
          </p:cNvPicPr>
          <p:nvPr/>
        </p:nvPicPr>
        <p:blipFill>
          <a:blip r:embed="rId2">
            <a:extLst>
              <a:ext uri="{28A0092B-C50C-407E-A947-70E740481C1C}">
                <a14:useLocalDpi xmlns:a14="http://schemas.microsoft.com/office/drawing/2010/main" val="0"/>
              </a:ext>
            </a:extLst>
          </a:blip>
          <a:srcRect l="76822" t="-43371" r="-1" b="47522"/>
          <a:stretch>
            <a:fillRect/>
          </a:stretch>
        </p:blipFill>
        <p:spPr>
          <a:xfrm>
            <a:off x="0" y="-5701372"/>
            <a:ext cx="12192000" cy="12559372"/>
          </a:xfrm>
          <a:prstGeom prst="rect">
            <a:avLst/>
          </a:prstGeom>
        </p:spPr>
      </p:pic>
      <p:sp>
        <p:nvSpPr>
          <p:cNvPr id="2" name="Title 1">
            <a:extLst>
              <a:ext uri="{FF2B5EF4-FFF2-40B4-BE49-F238E27FC236}">
                <a16:creationId xmlns:a16="http://schemas.microsoft.com/office/drawing/2014/main" id="{3617C6A5-47A1-B10D-E7E9-B672595948EB}"/>
              </a:ext>
            </a:extLst>
          </p:cNvPr>
          <p:cNvSpPr>
            <a:spLocks noGrp="1"/>
          </p:cNvSpPr>
          <p:nvPr>
            <p:ph type="title"/>
          </p:nvPr>
        </p:nvSpPr>
        <p:spPr>
          <a:xfrm>
            <a:off x="0" y="424470"/>
            <a:ext cx="10515600" cy="1325563"/>
          </a:xfrm>
        </p:spPr>
        <p:txBody>
          <a:bodyPr>
            <a:normAutofit/>
          </a:bodyPr>
          <a:lstStyle/>
          <a:p>
            <a:pPr algn="ctr"/>
            <a:r>
              <a:rPr lang="en-US" b="1" dirty="0">
                <a:solidFill>
                  <a:schemeClr val="accent4">
                    <a:lumMod val="60000"/>
                    <a:lumOff val="40000"/>
                  </a:schemeClr>
                </a:solidFill>
              </a:rPr>
              <a:t>               What Makes SPRIGÉ ESSÉ the Best?</a:t>
            </a:r>
            <a:endParaRPr lang="en-IN" b="1" dirty="0">
              <a:solidFill>
                <a:schemeClr val="accent4">
                  <a:lumMod val="60000"/>
                  <a:lumOff val="40000"/>
                </a:schemeClr>
              </a:solidFill>
            </a:endParaRPr>
          </a:p>
        </p:txBody>
      </p:sp>
      <p:sp>
        <p:nvSpPr>
          <p:cNvPr id="3" name="Content Placeholder 2">
            <a:extLst>
              <a:ext uri="{FF2B5EF4-FFF2-40B4-BE49-F238E27FC236}">
                <a16:creationId xmlns:a16="http://schemas.microsoft.com/office/drawing/2014/main" id="{6ECCB5C3-B4C8-9A92-FD15-9CF340038B90}"/>
              </a:ext>
            </a:extLst>
          </p:cNvPr>
          <p:cNvSpPr>
            <a:spLocks noGrp="1"/>
          </p:cNvSpPr>
          <p:nvPr>
            <p:ph idx="1"/>
          </p:nvPr>
        </p:nvSpPr>
        <p:spPr>
          <a:xfrm>
            <a:off x="838200" y="1750033"/>
            <a:ext cx="10515600" cy="4351338"/>
          </a:xfrm>
        </p:spPr>
        <p:txBody>
          <a:bodyPr>
            <a:normAutofit fontScale="25000" lnSpcReduction="20000"/>
          </a:bodyPr>
          <a:lstStyle/>
          <a:p>
            <a:pPr marL="0" indent="0" algn="ctr">
              <a:buNone/>
            </a:pPr>
            <a:r>
              <a:rPr lang="en-US" sz="16000" b="1" dirty="0"/>
              <a:t> </a:t>
            </a:r>
            <a:r>
              <a:rPr lang="en-US" sz="14400" b="1" dirty="0">
                <a:solidFill>
                  <a:schemeClr val="accent4">
                    <a:lumMod val="40000"/>
                    <a:lumOff val="60000"/>
                  </a:schemeClr>
                </a:solidFill>
              </a:rPr>
              <a:t>It Smells Like Identity, Not Trend</a:t>
            </a:r>
          </a:p>
          <a:p>
            <a:pPr marL="0" indent="0" algn="ctr">
              <a:buNone/>
            </a:pPr>
            <a:r>
              <a:rPr lang="en-US" sz="14400" dirty="0">
                <a:solidFill>
                  <a:schemeClr val="bg1"/>
                </a:solidFill>
              </a:rPr>
              <a:t>SPRIGÉ ESSÉ fragrances aren’t made to follow fast trends. They’re designed to become your scent the one people recognize before they see you.</a:t>
            </a:r>
          </a:p>
          <a:p>
            <a:pPr marL="0" indent="0" algn="ctr">
              <a:buNone/>
            </a:pPr>
            <a:endParaRPr lang="en-US" sz="14400" dirty="0"/>
          </a:p>
          <a:p>
            <a:pPr marL="0" indent="0" algn="ctr">
              <a:buNone/>
            </a:pPr>
            <a:r>
              <a:rPr lang="en-US" sz="14400" b="1" dirty="0">
                <a:solidFill>
                  <a:schemeClr val="accent4">
                    <a:lumMod val="40000"/>
                    <a:lumOff val="60000"/>
                  </a:schemeClr>
                </a:solidFill>
              </a:rPr>
              <a:t>Nature, Refined  Not Raw</a:t>
            </a:r>
            <a:r>
              <a:rPr lang="en-US" sz="14400" dirty="0">
                <a:solidFill>
                  <a:schemeClr val="accent4">
                    <a:lumMod val="40000"/>
                    <a:lumOff val="60000"/>
                  </a:schemeClr>
                </a:solidFill>
              </a:rPr>
              <a:t> </a:t>
            </a:r>
          </a:p>
          <a:p>
            <a:pPr marL="0" indent="0" algn="ctr">
              <a:buNone/>
            </a:pPr>
            <a:r>
              <a:rPr lang="en-US" sz="14400" b="1" dirty="0">
                <a:solidFill>
                  <a:schemeClr val="accent4">
                    <a:lumMod val="40000"/>
                    <a:lumOff val="60000"/>
                  </a:schemeClr>
                </a:solidFill>
              </a:rPr>
              <a:t>No overpowering notes.</a:t>
            </a:r>
            <a:br>
              <a:rPr lang="en-US" sz="14400" b="1" dirty="0">
                <a:solidFill>
                  <a:schemeClr val="accent4">
                    <a:lumMod val="40000"/>
                    <a:lumOff val="60000"/>
                  </a:schemeClr>
                </a:solidFill>
              </a:rPr>
            </a:br>
            <a:r>
              <a:rPr lang="en-US" sz="14400" b="1" dirty="0">
                <a:solidFill>
                  <a:schemeClr val="accent4">
                    <a:lumMod val="40000"/>
                    <a:lumOff val="60000"/>
                  </a:schemeClr>
                </a:solidFill>
              </a:rPr>
              <a:t>No artificial loudness.</a:t>
            </a:r>
            <a:br>
              <a:rPr lang="en-US" sz="14400" b="1" dirty="0">
                <a:solidFill>
                  <a:schemeClr val="accent4">
                    <a:lumMod val="40000"/>
                    <a:lumOff val="60000"/>
                  </a:schemeClr>
                </a:solidFill>
              </a:rPr>
            </a:br>
            <a:r>
              <a:rPr lang="en-US" sz="14400" b="1" dirty="0">
                <a:solidFill>
                  <a:schemeClr val="accent4">
                    <a:lumMod val="40000"/>
                    <a:lumOff val="60000"/>
                  </a:schemeClr>
                </a:solidFill>
              </a:rPr>
              <a:t>Just quiet luxury</a:t>
            </a:r>
            <a:br>
              <a:rPr lang="en-US" sz="14400" b="1" dirty="0">
                <a:solidFill>
                  <a:schemeClr val="accent4">
                    <a:lumMod val="40000"/>
                    <a:lumOff val="60000"/>
                  </a:schemeClr>
                </a:solidFill>
              </a:rPr>
            </a:br>
            <a:endParaRPr lang="en-IN" sz="14400" b="1" dirty="0">
              <a:solidFill>
                <a:schemeClr val="accent4">
                  <a:lumMod val="40000"/>
                  <a:lumOff val="60000"/>
                </a:schemeClr>
              </a:solidFill>
            </a:endParaRPr>
          </a:p>
          <a:p>
            <a:endParaRPr lang="en-IN" dirty="0"/>
          </a:p>
        </p:txBody>
      </p:sp>
    </p:spTree>
    <p:extLst>
      <p:ext uri="{BB962C8B-B14F-4D97-AF65-F5344CB8AC3E}">
        <p14:creationId xmlns:p14="http://schemas.microsoft.com/office/powerpoint/2010/main" val="3824242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Picture 66">
            <a:extLst>
              <a:ext uri="{FF2B5EF4-FFF2-40B4-BE49-F238E27FC236}">
                <a16:creationId xmlns:a16="http://schemas.microsoft.com/office/drawing/2014/main" id="{89F9F320-9E7C-E491-6CE1-96A1A8062FED}"/>
              </a:ext>
            </a:extLst>
          </p:cNvPr>
          <p:cNvPicPr>
            <a:picLocks noChangeAspect="1"/>
          </p:cNvPicPr>
          <p:nvPr/>
        </p:nvPicPr>
        <p:blipFill>
          <a:blip r:embed="rId2">
            <a:extLst>
              <a:ext uri="{28A0092B-C50C-407E-A947-70E740481C1C}">
                <a14:useLocalDpi xmlns:a14="http://schemas.microsoft.com/office/drawing/2010/main" val="0"/>
              </a:ext>
            </a:extLst>
          </a:blip>
          <a:srcRect l="76822" t="-43371" r="-1" b="47522"/>
          <a:stretch>
            <a:fillRect/>
          </a:stretch>
        </p:blipFill>
        <p:spPr>
          <a:xfrm>
            <a:off x="0" y="-5701372"/>
            <a:ext cx="12192000" cy="12559372"/>
          </a:xfrm>
          <a:prstGeom prst="rect">
            <a:avLst/>
          </a:prstGeom>
        </p:spPr>
      </p:pic>
      <p:sp>
        <p:nvSpPr>
          <p:cNvPr id="2" name="Title 1">
            <a:extLst>
              <a:ext uri="{FF2B5EF4-FFF2-40B4-BE49-F238E27FC236}">
                <a16:creationId xmlns:a16="http://schemas.microsoft.com/office/drawing/2014/main" id="{17FEA1D6-130D-A704-CFCB-7AE889F81170}"/>
              </a:ext>
            </a:extLst>
          </p:cNvPr>
          <p:cNvSpPr>
            <a:spLocks noGrp="1"/>
          </p:cNvSpPr>
          <p:nvPr>
            <p:ph type="title"/>
          </p:nvPr>
        </p:nvSpPr>
        <p:spPr>
          <a:xfrm>
            <a:off x="1041838" y="0"/>
            <a:ext cx="10515600" cy="1325563"/>
          </a:xfrm>
        </p:spPr>
        <p:txBody>
          <a:bodyPr>
            <a:normAutofit/>
          </a:bodyPr>
          <a:lstStyle/>
          <a:p>
            <a:pPr algn="ctr"/>
            <a:r>
              <a:rPr lang="en-IN" sz="4800" b="1" dirty="0">
                <a:solidFill>
                  <a:schemeClr val="accent4">
                    <a:lumMod val="60000"/>
                    <a:lumOff val="40000"/>
                  </a:schemeClr>
                </a:solidFill>
              </a:rPr>
              <a:t>Target Market</a:t>
            </a:r>
          </a:p>
        </p:txBody>
      </p:sp>
      <p:sp>
        <p:nvSpPr>
          <p:cNvPr id="62" name="TextBox 61">
            <a:extLst>
              <a:ext uri="{FF2B5EF4-FFF2-40B4-BE49-F238E27FC236}">
                <a16:creationId xmlns:a16="http://schemas.microsoft.com/office/drawing/2014/main" id="{33DCD919-B704-E28B-36E1-E00AF3336DB7}"/>
              </a:ext>
            </a:extLst>
          </p:cNvPr>
          <p:cNvSpPr txBox="1"/>
          <p:nvPr/>
        </p:nvSpPr>
        <p:spPr>
          <a:xfrm>
            <a:off x="2246585" y="1287244"/>
            <a:ext cx="8431924" cy="5570756"/>
          </a:xfrm>
          <a:prstGeom prst="rect">
            <a:avLst/>
          </a:prstGeom>
          <a:noFill/>
        </p:spPr>
        <p:txBody>
          <a:bodyPr wrap="square" rtlCol="0">
            <a:spAutoFit/>
          </a:bodyPr>
          <a:lstStyle/>
          <a:p>
            <a:pPr algn="ctr"/>
            <a:r>
              <a:rPr lang="en-IN" sz="3200" b="1" dirty="0">
                <a:solidFill>
                  <a:schemeClr val="accent4">
                    <a:lumMod val="40000"/>
                    <a:lumOff val="60000"/>
                  </a:schemeClr>
                </a:solidFill>
                <a:latin typeface="Bahnschrift Light SemiCondensed" panose="020B0502040204020203" pitchFamily="34" charset="0"/>
              </a:rPr>
              <a:t>Primary Audience</a:t>
            </a:r>
          </a:p>
          <a:p>
            <a:pPr algn="ctr"/>
            <a:r>
              <a:rPr lang="en-IN" sz="3200" dirty="0">
                <a:solidFill>
                  <a:schemeClr val="bg1"/>
                </a:solidFill>
                <a:latin typeface="Bahnschrift Light SemiCondensed" panose="020B0502040204020203" pitchFamily="34" charset="0"/>
              </a:rPr>
              <a:t>Age: 20–40 years</a:t>
            </a:r>
          </a:p>
          <a:p>
            <a:pPr algn="ctr"/>
            <a:r>
              <a:rPr lang="en-IN" sz="3200" dirty="0">
                <a:solidFill>
                  <a:schemeClr val="bg1"/>
                </a:solidFill>
                <a:latin typeface="Bahnschrift Light SemiCondensed" panose="020B0502040204020203" pitchFamily="34" charset="0"/>
              </a:rPr>
              <a:t>Gender: Unisex focus</a:t>
            </a:r>
          </a:p>
          <a:p>
            <a:pPr algn="ctr"/>
            <a:r>
              <a:rPr lang="en-IN" sz="3200" dirty="0">
                <a:solidFill>
                  <a:schemeClr val="bg1"/>
                </a:solidFill>
                <a:latin typeface="Bahnschrift Light SemiCondensed" panose="020B0502040204020203" pitchFamily="34" charset="0"/>
              </a:rPr>
              <a:t>Lifestyle: Urban, style-conscious, premium buyers</a:t>
            </a:r>
          </a:p>
          <a:p>
            <a:pPr algn="ctr"/>
            <a:r>
              <a:rPr lang="en-IN" sz="3200" dirty="0">
                <a:solidFill>
                  <a:schemeClr val="bg1"/>
                </a:solidFill>
                <a:latin typeface="Bahnschrift Light SemiCondensed" panose="020B0502040204020203" pitchFamily="34" charset="0"/>
              </a:rPr>
              <a:t>Preferences: Niche perfumes, luxury aesthetics, unique brand stories</a:t>
            </a:r>
          </a:p>
          <a:p>
            <a:pPr algn="ctr"/>
            <a:r>
              <a:rPr lang="en-IN" sz="3200" b="1" dirty="0">
                <a:solidFill>
                  <a:schemeClr val="accent4">
                    <a:lumMod val="40000"/>
                    <a:lumOff val="60000"/>
                  </a:schemeClr>
                </a:solidFill>
                <a:latin typeface="Bahnschrift Light SemiCondensed" panose="020B0502040204020203" pitchFamily="34" charset="0"/>
              </a:rPr>
              <a:t>Secondary Audience</a:t>
            </a:r>
          </a:p>
          <a:p>
            <a:pPr algn="ctr" eaLnBrk="0" fontAlgn="base" hangingPunct="0">
              <a:spcBef>
                <a:spcPct val="0"/>
              </a:spcBef>
              <a:spcAft>
                <a:spcPct val="0"/>
              </a:spcAft>
              <a:buFontTx/>
              <a:buChar char="•"/>
            </a:pPr>
            <a:r>
              <a:rPr kumimoji="0" lang="en-US" altLang="en-US" sz="3200" b="0" i="0" u="none" strike="noStrike" cap="none" normalizeH="0" baseline="0" dirty="0">
                <a:ln>
                  <a:noFill/>
                </a:ln>
                <a:solidFill>
                  <a:schemeClr val="bg1"/>
                </a:solidFill>
                <a:effectLst/>
                <a:latin typeface="Bahnschrift Light SemiCondensed" panose="020B0502040204020203" pitchFamily="34" charset="0"/>
              </a:rPr>
              <a:t>Luxury Perfume collectors</a:t>
            </a:r>
          </a:p>
          <a:p>
            <a:pPr lvl="0" algn="ctr" eaLnBrk="0" fontAlgn="base" hangingPunct="0">
              <a:spcBef>
                <a:spcPct val="0"/>
              </a:spcBef>
              <a:spcAft>
                <a:spcPct val="0"/>
              </a:spcAft>
            </a:pPr>
            <a:r>
              <a:rPr kumimoji="0" lang="en-US" altLang="en-US" sz="3200" b="0" i="0" u="none" strike="noStrike" cap="none" normalizeH="0" baseline="0" dirty="0">
                <a:ln>
                  <a:noFill/>
                </a:ln>
                <a:solidFill>
                  <a:schemeClr val="bg1"/>
                </a:solidFill>
                <a:effectLst/>
                <a:latin typeface="Bahnschrift Light SemiCondensed" panose="020B0502040204020203" pitchFamily="34" charset="0"/>
              </a:rPr>
              <a:t>Life style &amp; fashion enthusiasts</a:t>
            </a:r>
          </a:p>
          <a:p>
            <a:pPr lvl="7" eaLnBrk="0" fontAlgn="base" hangingPunct="0">
              <a:spcBef>
                <a:spcPct val="0"/>
              </a:spcBef>
              <a:spcAft>
                <a:spcPct val="0"/>
              </a:spcAft>
            </a:pPr>
            <a:r>
              <a:rPr kumimoji="0" lang="en-US" altLang="en-US" sz="3200" b="0" i="0" u="none" strike="noStrike" cap="none" normalizeH="0" baseline="0" dirty="0">
                <a:ln>
                  <a:noFill/>
                </a:ln>
                <a:solidFill>
                  <a:schemeClr val="bg1"/>
                </a:solidFill>
                <a:effectLst/>
                <a:latin typeface="Bahnschrift Light SemiCondensed" panose="020B0502040204020203" pitchFamily="34" charset="0"/>
              </a:rPr>
              <a:t>Gift buyers</a:t>
            </a:r>
          </a:p>
          <a:p>
            <a:pPr algn="ctr"/>
            <a:endParaRPr lang="en-IN" sz="3600" dirty="0">
              <a:solidFill>
                <a:schemeClr val="bg1"/>
              </a:solidFill>
            </a:endParaRPr>
          </a:p>
        </p:txBody>
      </p:sp>
      <p:sp>
        <p:nvSpPr>
          <p:cNvPr id="63" name="TextBox 62">
            <a:extLst>
              <a:ext uri="{FF2B5EF4-FFF2-40B4-BE49-F238E27FC236}">
                <a16:creationId xmlns:a16="http://schemas.microsoft.com/office/drawing/2014/main" id="{45C54760-8946-D1B2-AA2C-277D334BF562}"/>
              </a:ext>
            </a:extLst>
          </p:cNvPr>
          <p:cNvSpPr txBox="1"/>
          <p:nvPr/>
        </p:nvSpPr>
        <p:spPr>
          <a:xfrm>
            <a:off x="5917324" y="9569669"/>
            <a:ext cx="9837683" cy="2112579"/>
          </a:xfrm>
          <a:prstGeom prst="rect">
            <a:avLst/>
          </a:prstGeom>
          <a:noFill/>
        </p:spPr>
        <p:txBody>
          <a:bodyPr wrap="square" rtlCol="0">
            <a:spAutoFit/>
          </a:bodyPr>
          <a:lstStyle/>
          <a:p>
            <a:endParaRPr lang="en-IN" dirty="0"/>
          </a:p>
        </p:txBody>
      </p:sp>
    </p:spTree>
    <p:extLst>
      <p:ext uri="{BB962C8B-B14F-4D97-AF65-F5344CB8AC3E}">
        <p14:creationId xmlns:p14="http://schemas.microsoft.com/office/powerpoint/2010/main" val="2809423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6775DA-9600-EDB1-693A-ACCD278B78D1}"/>
              </a:ext>
            </a:extLst>
          </p:cNvPr>
          <p:cNvPicPr>
            <a:picLocks noChangeAspect="1"/>
          </p:cNvPicPr>
          <p:nvPr/>
        </p:nvPicPr>
        <p:blipFill>
          <a:blip r:embed="rId2">
            <a:extLst>
              <a:ext uri="{28A0092B-C50C-407E-A947-70E740481C1C}">
                <a14:useLocalDpi xmlns:a14="http://schemas.microsoft.com/office/drawing/2010/main" val="0"/>
              </a:ext>
            </a:extLst>
          </a:blip>
          <a:srcRect l="76822" t="-43371" r="-1" b="47522"/>
          <a:stretch>
            <a:fillRect/>
          </a:stretch>
        </p:blipFill>
        <p:spPr>
          <a:xfrm>
            <a:off x="0" y="-5701372"/>
            <a:ext cx="12192000" cy="12559372"/>
          </a:xfrm>
          <a:prstGeom prst="rect">
            <a:avLst/>
          </a:prstGeom>
        </p:spPr>
      </p:pic>
      <p:sp>
        <p:nvSpPr>
          <p:cNvPr id="2" name="Title 1">
            <a:extLst>
              <a:ext uri="{FF2B5EF4-FFF2-40B4-BE49-F238E27FC236}">
                <a16:creationId xmlns:a16="http://schemas.microsoft.com/office/drawing/2014/main" id="{5715EEB9-0C55-BFA0-2752-F890AC5D52EE}"/>
              </a:ext>
            </a:extLst>
          </p:cNvPr>
          <p:cNvSpPr>
            <a:spLocks noGrp="1"/>
          </p:cNvSpPr>
          <p:nvPr>
            <p:ph type="title"/>
          </p:nvPr>
        </p:nvSpPr>
        <p:spPr>
          <a:xfrm>
            <a:off x="0" y="123986"/>
            <a:ext cx="12192000" cy="1325563"/>
          </a:xfrm>
        </p:spPr>
        <p:txBody>
          <a:bodyPr>
            <a:normAutofit/>
          </a:bodyPr>
          <a:lstStyle/>
          <a:p>
            <a:pPr algn="ctr"/>
            <a:r>
              <a:rPr lang="en-IN" sz="4000" b="1" dirty="0">
                <a:solidFill>
                  <a:schemeClr val="accent4">
                    <a:lumMod val="60000"/>
                    <a:lumOff val="40000"/>
                  </a:schemeClr>
                </a:solidFill>
                <a:latin typeface="Bahnschrift SemiBold" panose="020B0502040204020203" pitchFamily="34" charset="0"/>
              </a:rPr>
              <a:t>Marketing Strategy</a:t>
            </a:r>
          </a:p>
        </p:txBody>
      </p:sp>
      <p:sp>
        <p:nvSpPr>
          <p:cNvPr id="3" name="Content Placeholder 2">
            <a:extLst>
              <a:ext uri="{FF2B5EF4-FFF2-40B4-BE49-F238E27FC236}">
                <a16:creationId xmlns:a16="http://schemas.microsoft.com/office/drawing/2014/main" id="{2BE930DE-A60E-7FD9-F579-205B69FE5C23}"/>
              </a:ext>
            </a:extLst>
          </p:cNvPr>
          <p:cNvSpPr>
            <a:spLocks noGrp="1"/>
          </p:cNvSpPr>
          <p:nvPr>
            <p:ph idx="1"/>
          </p:nvPr>
        </p:nvSpPr>
        <p:spPr>
          <a:xfrm>
            <a:off x="420413" y="1026694"/>
            <a:ext cx="5675587" cy="3379761"/>
          </a:xfrm>
        </p:spPr>
        <p:txBody>
          <a:bodyPr>
            <a:normAutofit fontScale="25000" lnSpcReduction="20000"/>
          </a:bodyPr>
          <a:lstStyle/>
          <a:p>
            <a:pPr marL="0" indent="0">
              <a:buNone/>
            </a:pPr>
            <a:r>
              <a:rPr lang="en-US" sz="8000" b="1" dirty="0">
                <a:solidFill>
                  <a:schemeClr val="accent4">
                    <a:lumMod val="60000"/>
                    <a:lumOff val="40000"/>
                  </a:schemeClr>
                </a:solidFill>
              </a:rPr>
              <a:t>1 Branding Strategy</a:t>
            </a:r>
          </a:p>
          <a:p>
            <a:r>
              <a:rPr lang="en-US" sz="8000" dirty="0">
                <a:solidFill>
                  <a:schemeClr val="bg1"/>
                </a:solidFill>
              </a:rPr>
              <a:t>Consistent visual identity (logo, colors, typography)</a:t>
            </a:r>
          </a:p>
          <a:p>
            <a:r>
              <a:rPr lang="en-US" sz="8000" dirty="0">
                <a:solidFill>
                  <a:schemeClr val="bg1"/>
                </a:solidFill>
              </a:rPr>
              <a:t>Strong storytelling around nature and refinement</a:t>
            </a:r>
          </a:p>
          <a:p>
            <a:r>
              <a:rPr lang="en-US" sz="8000" dirty="0">
                <a:solidFill>
                  <a:schemeClr val="bg1"/>
                </a:solidFill>
              </a:rPr>
              <a:t>Focus on emotions and experiences rather than loud promotion</a:t>
            </a:r>
          </a:p>
          <a:p>
            <a:pPr marL="0" indent="0">
              <a:buNone/>
            </a:pPr>
            <a:endParaRPr lang="en-US" sz="8000" b="1" dirty="0">
              <a:solidFill>
                <a:schemeClr val="bg1"/>
              </a:solidFill>
            </a:endParaRPr>
          </a:p>
          <a:p>
            <a:pPr marL="0" indent="0">
              <a:buNone/>
            </a:pPr>
            <a:r>
              <a:rPr lang="en-US" sz="8000" b="1" dirty="0">
                <a:solidFill>
                  <a:schemeClr val="accent4">
                    <a:lumMod val="60000"/>
                    <a:lumOff val="40000"/>
                  </a:schemeClr>
                </a:solidFill>
              </a:rPr>
              <a:t>2 Digital Marketing Strategy</a:t>
            </a:r>
          </a:p>
          <a:p>
            <a:r>
              <a:rPr lang="en-US" sz="8000" b="1" dirty="0">
                <a:solidFill>
                  <a:schemeClr val="bg1"/>
                </a:solidFill>
              </a:rPr>
              <a:t>Social Media Marketing</a:t>
            </a:r>
          </a:p>
          <a:p>
            <a:r>
              <a:rPr lang="en-US" sz="8000" dirty="0">
                <a:solidFill>
                  <a:schemeClr val="bg1"/>
                </a:solidFill>
              </a:rPr>
              <a:t>Platforms:</a:t>
            </a:r>
          </a:p>
          <a:p>
            <a:r>
              <a:rPr lang="en-US" sz="8000" dirty="0">
                <a:solidFill>
                  <a:schemeClr val="bg1"/>
                </a:solidFill>
              </a:rPr>
              <a:t>Instagram</a:t>
            </a:r>
          </a:p>
          <a:p>
            <a:r>
              <a:rPr lang="en-US" sz="8000" dirty="0">
                <a:solidFill>
                  <a:schemeClr val="bg1"/>
                </a:solidFill>
              </a:rPr>
              <a:t>Pinterest</a:t>
            </a:r>
          </a:p>
          <a:p>
            <a:r>
              <a:rPr lang="en-US" sz="8000" dirty="0">
                <a:solidFill>
                  <a:schemeClr val="bg1"/>
                </a:solidFill>
              </a:rPr>
              <a:t>YouTube Shorts / Reels</a:t>
            </a:r>
          </a:p>
          <a:p>
            <a:pPr marL="0" indent="0">
              <a:buNone/>
            </a:pPr>
            <a:r>
              <a:rPr lang="en-US" sz="8000" b="1" dirty="0">
                <a:solidFill>
                  <a:schemeClr val="accent4">
                    <a:lumMod val="60000"/>
                    <a:lumOff val="40000"/>
                  </a:schemeClr>
                </a:solidFill>
              </a:rPr>
              <a:t>3 Offline Marketing Strategy</a:t>
            </a:r>
          </a:p>
          <a:p>
            <a:r>
              <a:rPr lang="en-US" sz="8000" dirty="0">
                <a:solidFill>
                  <a:schemeClr val="bg1"/>
                </a:solidFill>
              </a:rPr>
              <a:t>Pop-up stores in premium malls</a:t>
            </a:r>
          </a:p>
          <a:p>
            <a:r>
              <a:rPr lang="en-US" sz="8000" dirty="0">
                <a:solidFill>
                  <a:schemeClr val="bg1"/>
                </a:solidFill>
              </a:rPr>
              <a:t>Presence in concept stores and boutiques</a:t>
            </a:r>
          </a:p>
          <a:p>
            <a:r>
              <a:rPr lang="en-US" sz="8000" dirty="0">
                <a:solidFill>
                  <a:schemeClr val="bg1"/>
                </a:solidFill>
              </a:rPr>
              <a:t>Elegant sampling cards</a:t>
            </a:r>
          </a:p>
          <a:p>
            <a:r>
              <a:rPr lang="en-US" sz="8000" dirty="0">
                <a:solidFill>
                  <a:schemeClr val="bg1"/>
                </a:solidFill>
              </a:rPr>
              <a:t>Luxury gift sets for festivals and special occasions</a:t>
            </a:r>
          </a:p>
          <a:p>
            <a:endParaRPr lang="en-US" sz="8000" dirty="0">
              <a:solidFill>
                <a:schemeClr val="bg1"/>
              </a:solidFill>
            </a:endParaRPr>
          </a:p>
          <a:p>
            <a:endParaRPr lang="en-IN" dirty="0"/>
          </a:p>
        </p:txBody>
      </p:sp>
      <p:sp>
        <p:nvSpPr>
          <p:cNvPr id="5" name="TextBox 4">
            <a:extLst>
              <a:ext uri="{FF2B5EF4-FFF2-40B4-BE49-F238E27FC236}">
                <a16:creationId xmlns:a16="http://schemas.microsoft.com/office/drawing/2014/main" id="{D0777410-5144-2EBE-DC6F-EA9D844C90A8}"/>
              </a:ext>
            </a:extLst>
          </p:cNvPr>
          <p:cNvSpPr txBox="1"/>
          <p:nvPr/>
        </p:nvSpPr>
        <p:spPr>
          <a:xfrm>
            <a:off x="6288505" y="1033157"/>
            <a:ext cx="4732421" cy="4678204"/>
          </a:xfrm>
          <a:prstGeom prst="rect">
            <a:avLst/>
          </a:prstGeom>
          <a:noFill/>
        </p:spPr>
        <p:txBody>
          <a:bodyPr wrap="square" rtlCol="0">
            <a:spAutoFit/>
          </a:bodyPr>
          <a:lstStyle/>
          <a:p>
            <a:r>
              <a:rPr lang="en-US" sz="2000" b="1" dirty="0">
                <a:solidFill>
                  <a:schemeClr val="accent4">
                    <a:lumMod val="60000"/>
                    <a:lumOff val="40000"/>
                  </a:schemeClr>
                </a:solidFill>
                <a:latin typeface="Bahnschrift Light SemiCondensed" panose="020B0502040204020203" pitchFamily="34" charset="0"/>
              </a:rPr>
              <a:t>4 Influencer &amp; Collaboration Strategy</a:t>
            </a:r>
          </a:p>
          <a:p>
            <a:r>
              <a:rPr lang="en-US" sz="2000" dirty="0">
                <a:solidFill>
                  <a:schemeClr val="bg1"/>
                </a:solidFill>
                <a:latin typeface="Bahnschrift Light SemiCondensed" panose="020B0502040204020203" pitchFamily="34" charset="0"/>
              </a:rPr>
              <a:t>Collaborate with micro-influencers in beauty, fashion, and lifestyle</a:t>
            </a:r>
          </a:p>
          <a:p>
            <a:r>
              <a:rPr lang="en-US" sz="2000" dirty="0">
                <a:solidFill>
                  <a:schemeClr val="bg1"/>
                </a:solidFill>
                <a:latin typeface="Bahnschrift Light SemiCondensed" panose="020B0502040204020203" pitchFamily="34" charset="0"/>
              </a:rPr>
              <a:t>Partner with content creators who focus on elegance and minimal luxury</a:t>
            </a:r>
          </a:p>
          <a:p>
            <a:r>
              <a:rPr lang="en-US" sz="2000" dirty="0">
                <a:solidFill>
                  <a:schemeClr val="bg1"/>
                </a:solidFill>
                <a:latin typeface="Bahnschrift Light SemiCondensed" panose="020B0502040204020203" pitchFamily="34" charset="0"/>
              </a:rPr>
              <a:t>Limited-edition collaborations</a:t>
            </a:r>
          </a:p>
          <a:p>
            <a:endParaRPr lang="en-US" sz="2000" dirty="0">
              <a:solidFill>
                <a:schemeClr val="bg1"/>
              </a:solidFill>
              <a:latin typeface="Bahnschrift Light SemiCondensed" panose="020B0502040204020203" pitchFamily="34" charset="0"/>
            </a:endParaRPr>
          </a:p>
          <a:p>
            <a:r>
              <a:rPr lang="en-US" sz="2000" b="1" dirty="0">
                <a:solidFill>
                  <a:schemeClr val="accent4">
                    <a:lumMod val="60000"/>
                    <a:lumOff val="40000"/>
                  </a:schemeClr>
                </a:solidFill>
                <a:latin typeface="Bahnschrift Light SemiCondensed" panose="020B0502040204020203" pitchFamily="34" charset="0"/>
              </a:rPr>
              <a:t>5 </a:t>
            </a:r>
            <a:r>
              <a:rPr lang="en-IN" sz="2000" b="1" dirty="0">
                <a:solidFill>
                  <a:schemeClr val="accent4">
                    <a:lumMod val="60000"/>
                    <a:lumOff val="40000"/>
                  </a:schemeClr>
                </a:solidFill>
                <a:latin typeface="Bahnschrift Light SemiCondensed" panose="020B0502040204020203" pitchFamily="34" charset="0"/>
              </a:rPr>
              <a:t>Website &amp; E-commerce Strategy</a:t>
            </a:r>
          </a:p>
          <a:p>
            <a:r>
              <a:rPr lang="en-IN" sz="2000" dirty="0">
                <a:solidFill>
                  <a:schemeClr val="bg1"/>
                </a:solidFill>
                <a:latin typeface="Bahnschrift Light SemiCondensed" panose="020B0502040204020203" pitchFamily="34" charset="0"/>
              </a:rPr>
              <a:t>Clean, minimalist website design</a:t>
            </a:r>
          </a:p>
          <a:p>
            <a:r>
              <a:rPr lang="en-IN" sz="2000" dirty="0">
                <a:solidFill>
                  <a:schemeClr val="bg1"/>
                </a:solidFill>
                <a:latin typeface="Bahnschrift Light SemiCondensed" panose="020B0502040204020203" pitchFamily="34" charset="0"/>
              </a:rPr>
              <a:t>Strong product descriptions with scent storytelling</a:t>
            </a:r>
          </a:p>
          <a:p>
            <a:r>
              <a:rPr lang="en-IN" sz="2000" dirty="0">
                <a:solidFill>
                  <a:schemeClr val="bg1"/>
                </a:solidFill>
                <a:latin typeface="Bahnschrift Light SemiCondensed" panose="020B0502040204020203" pitchFamily="34" charset="0"/>
              </a:rPr>
              <a:t>Easy navigation and mobile optimization</a:t>
            </a:r>
          </a:p>
          <a:p>
            <a:r>
              <a:rPr lang="en-IN" sz="2000" dirty="0">
                <a:solidFill>
                  <a:schemeClr val="bg1"/>
                </a:solidFill>
                <a:latin typeface="Bahnschrift Light SemiCondensed" panose="020B0502040204020203" pitchFamily="34" charset="0"/>
              </a:rPr>
              <a:t>Blog section on fragrance notes and inspiration</a:t>
            </a:r>
          </a:p>
          <a:p>
            <a:endParaRPr lang="en-IN" dirty="0"/>
          </a:p>
        </p:txBody>
      </p:sp>
    </p:spTree>
    <p:extLst>
      <p:ext uri="{BB962C8B-B14F-4D97-AF65-F5344CB8AC3E}">
        <p14:creationId xmlns:p14="http://schemas.microsoft.com/office/powerpoint/2010/main" val="3525518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A1E28C5-2409-8615-5187-55384FE291A4}"/>
              </a:ext>
            </a:extLst>
          </p:cNvPr>
          <p:cNvPicPr>
            <a:picLocks noChangeAspect="1"/>
          </p:cNvPicPr>
          <p:nvPr/>
        </p:nvPicPr>
        <p:blipFill>
          <a:blip r:embed="rId2">
            <a:extLst>
              <a:ext uri="{28A0092B-C50C-407E-A947-70E740481C1C}">
                <a14:useLocalDpi xmlns:a14="http://schemas.microsoft.com/office/drawing/2010/main" val="0"/>
              </a:ext>
            </a:extLst>
          </a:blip>
          <a:srcRect l="76822" t="-43371" r="-1" b="47522"/>
          <a:stretch>
            <a:fillRect/>
          </a:stretch>
        </p:blipFill>
        <p:spPr>
          <a:xfrm>
            <a:off x="0" y="-5701372"/>
            <a:ext cx="12192000" cy="12559372"/>
          </a:xfrm>
          <a:prstGeom prst="rect">
            <a:avLst/>
          </a:prstGeom>
        </p:spPr>
      </p:pic>
      <p:sp>
        <p:nvSpPr>
          <p:cNvPr id="2" name="Title 1">
            <a:extLst>
              <a:ext uri="{FF2B5EF4-FFF2-40B4-BE49-F238E27FC236}">
                <a16:creationId xmlns:a16="http://schemas.microsoft.com/office/drawing/2014/main" id="{0EFB8ED3-6F61-B4AB-A705-F494D5AEC801}"/>
              </a:ext>
            </a:extLst>
          </p:cNvPr>
          <p:cNvSpPr>
            <a:spLocks noGrp="1"/>
          </p:cNvSpPr>
          <p:nvPr>
            <p:ph type="title"/>
          </p:nvPr>
        </p:nvSpPr>
        <p:spPr>
          <a:xfrm>
            <a:off x="838200" y="0"/>
            <a:ext cx="10515600" cy="1325563"/>
          </a:xfrm>
        </p:spPr>
        <p:txBody>
          <a:bodyPr>
            <a:normAutofit/>
          </a:bodyPr>
          <a:lstStyle/>
          <a:p>
            <a:pPr algn="ctr"/>
            <a:r>
              <a:rPr lang="en-IN" b="1" dirty="0">
                <a:solidFill>
                  <a:schemeClr val="accent4">
                    <a:lumMod val="60000"/>
                    <a:lumOff val="40000"/>
                  </a:schemeClr>
                </a:solidFill>
                <a:latin typeface="Bahnschrift Light" panose="020B0502040204020203" pitchFamily="34" charset="0"/>
              </a:rPr>
              <a:t>Pricing Strategy</a:t>
            </a:r>
          </a:p>
        </p:txBody>
      </p:sp>
      <p:sp>
        <p:nvSpPr>
          <p:cNvPr id="4" name="Rectangle 1">
            <a:extLst>
              <a:ext uri="{FF2B5EF4-FFF2-40B4-BE49-F238E27FC236}">
                <a16:creationId xmlns:a16="http://schemas.microsoft.com/office/drawing/2014/main" id="{3A50E626-C578-8166-01B2-ACE9673E9142}"/>
              </a:ext>
            </a:extLst>
          </p:cNvPr>
          <p:cNvSpPr>
            <a:spLocks noGrp="1" noChangeArrowheads="1"/>
          </p:cNvSpPr>
          <p:nvPr>
            <p:ph idx="1"/>
          </p:nvPr>
        </p:nvSpPr>
        <p:spPr bwMode="auto">
          <a:xfrm>
            <a:off x="1526480" y="1325563"/>
            <a:ext cx="9139040"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Char char="•"/>
              <a:tabLst/>
            </a:pPr>
            <a:r>
              <a:rPr kumimoji="0" lang="en-US" altLang="en-US" sz="3600" b="0" i="0" u="none" strike="noStrike" cap="none" normalizeH="0" baseline="0" dirty="0">
                <a:ln>
                  <a:noFill/>
                </a:ln>
                <a:solidFill>
                  <a:schemeClr val="bg1"/>
                </a:solidFill>
                <a:effectLst/>
                <a:latin typeface="Bahnschrift Light SemiCondensed" panose="020B0502040204020203" pitchFamily="34" charset="0"/>
              </a:rPr>
              <a:t>Premium pricing to reflect quality and exclusivity</a:t>
            </a:r>
          </a:p>
          <a:p>
            <a:pPr marL="0" marR="0" lvl="0" indent="0" algn="ctr" defTabSz="914400" rtl="0" eaLnBrk="0" fontAlgn="base" latinLnBrk="0" hangingPunct="0">
              <a:lnSpc>
                <a:spcPct val="100000"/>
              </a:lnSpc>
              <a:spcBef>
                <a:spcPct val="0"/>
              </a:spcBef>
              <a:spcAft>
                <a:spcPct val="0"/>
              </a:spcAft>
              <a:buClrTx/>
              <a:buSzTx/>
              <a:buFontTx/>
              <a:buChar char="•"/>
              <a:tabLst/>
            </a:pPr>
            <a:r>
              <a:rPr kumimoji="0" lang="en-US" altLang="en-US" sz="3600" b="0" i="0" u="none" strike="noStrike" cap="none" normalizeH="0" baseline="0" dirty="0">
                <a:ln>
                  <a:noFill/>
                </a:ln>
                <a:solidFill>
                  <a:schemeClr val="bg1"/>
                </a:solidFill>
                <a:effectLst/>
                <a:latin typeface="Bahnschrift Light SemiCondensed" panose="020B0502040204020203" pitchFamily="34" charset="0"/>
              </a:rPr>
              <a:t>Limited discounts</a:t>
            </a:r>
          </a:p>
          <a:p>
            <a:pPr marL="0" marR="0" lvl="0" indent="0" algn="ctr" defTabSz="914400" rtl="0" eaLnBrk="0" fontAlgn="base" latinLnBrk="0" hangingPunct="0">
              <a:lnSpc>
                <a:spcPct val="100000"/>
              </a:lnSpc>
              <a:spcBef>
                <a:spcPct val="0"/>
              </a:spcBef>
              <a:spcAft>
                <a:spcPct val="0"/>
              </a:spcAft>
              <a:buClrTx/>
              <a:buSzTx/>
              <a:buFontTx/>
              <a:buChar char="•"/>
              <a:tabLst/>
            </a:pPr>
            <a:r>
              <a:rPr kumimoji="0" lang="en-US" altLang="en-US" sz="3600" b="0" i="0" u="none" strike="noStrike" cap="none" normalizeH="0" baseline="0" dirty="0">
                <a:ln>
                  <a:noFill/>
                </a:ln>
                <a:solidFill>
                  <a:schemeClr val="bg1"/>
                </a:solidFill>
                <a:effectLst/>
                <a:latin typeface="Bahnschrift Light SemiCondensed" panose="020B0502040204020203" pitchFamily="34" charset="0"/>
              </a:rPr>
              <a:t>Focus on value, craftsmanship, and experience</a:t>
            </a:r>
          </a:p>
          <a:p>
            <a:pPr marL="0" lvl="0" indent="0" algn="ctr" eaLnBrk="0" fontAlgn="base" hangingPunct="0">
              <a:lnSpc>
                <a:spcPct val="100000"/>
              </a:lnSpc>
              <a:spcBef>
                <a:spcPct val="0"/>
              </a:spcBef>
              <a:spcAft>
                <a:spcPct val="0"/>
              </a:spcAft>
              <a:buNone/>
            </a:pPr>
            <a:r>
              <a:rPr lang="en-IN" sz="4400" b="1" dirty="0">
                <a:solidFill>
                  <a:schemeClr val="accent4">
                    <a:lumMod val="60000"/>
                    <a:lumOff val="40000"/>
                  </a:schemeClr>
                </a:solidFill>
                <a:latin typeface="Bahnschrift Light" panose="020B0502040204020203" pitchFamily="34" charset="0"/>
              </a:rPr>
              <a:t>Promotional Strategy</a:t>
            </a:r>
          </a:p>
          <a:p>
            <a:pPr marL="0" lvl="0" indent="0" algn="ctr" eaLnBrk="0" fontAlgn="base" hangingPunct="0">
              <a:lnSpc>
                <a:spcPct val="100000"/>
              </a:lnSpc>
              <a:spcBef>
                <a:spcPct val="0"/>
              </a:spcBef>
              <a:spcAft>
                <a:spcPct val="0"/>
              </a:spcAft>
              <a:buFontTx/>
              <a:buChar char="•"/>
            </a:pPr>
            <a:r>
              <a:rPr lang="en-US" altLang="en-US" sz="3600" dirty="0">
                <a:solidFill>
                  <a:schemeClr val="bg1"/>
                </a:solidFill>
                <a:latin typeface="Bahnschrift Light SemiCondensed" panose="020B0502040204020203" pitchFamily="34" charset="0"/>
              </a:rPr>
              <a:t>Launch campaigns with storytelling videos</a:t>
            </a:r>
          </a:p>
          <a:p>
            <a:pPr marL="0" lvl="0" indent="0" algn="ctr" eaLnBrk="0" fontAlgn="base" hangingPunct="0">
              <a:lnSpc>
                <a:spcPct val="100000"/>
              </a:lnSpc>
              <a:spcBef>
                <a:spcPct val="0"/>
              </a:spcBef>
              <a:spcAft>
                <a:spcPct val="0"/>
              </a:spcAft>
              <a:buFontTx/>
              <a:buChar char="•"/>
            </a:pPr>
            <a:r>
              <a:rPr lang="en-US" altLang="en-US" sz="3600" dirty="0">
                <a:solidFill>
                  <a:schemeClr val="bg1"/>
                </a:solidFill>
                <a:latin typeface="Bahnschrift Light SemiCondensed" panose="020B0502040204020203" pitchFamily="34" charset="0"/>
              </a:rPr>
              <a:t>Free samples with first purchases</a:t>
            </a:r>
          </a:p>
          <a:p>
            <a:pPr marL="0" lvl="0" indent="0" algn="ctr" eaLnBrk="0" fontAlgn="base" hangingPunct="0">
              <a:lnSpc>
                <a:spcPct val="100000"/>
              </a:lnSpc>
              <a:spcBef>
                <a:spcPct val="0"/>
              </a:spcBef>
              <a:spcAft>
                <a:spcPct val="0"/>
              </a:spcAft>
              <a:buFontTx/>
              <a:buChar char="•"/>
            </a:pPr>
            <a:r>
              <a:rPr lang="en-US" altLang="en-US" sz="3600" dirty="0">
                <a:solidFill>
                  <a:schemeClr val="bg1"/>
                </a:solidFill>
                <a:latin typeface="Bahnschrift Light SemiCondensed" panose="020B0502040204020203" pitchFamily="34" charset="0"/>
              </a:rPr>
              <a:t>Loyalty programs for repeat customers</a:t>
            </a:r>
          </a:p>
          <a:p>
            <a:pPr marL="0" lvl="0" indent="0" algn="ctr" eaLnBrk="0" fontAlgn="base" hangingPunct="0">
              <a:lnSpc>
                <a:spcPct val="100000"/>
              </a:lnSpc>
              <a:spcBef>
                <a:spcPct val="0"/>
              </a:spcBef>
              <a:spcAft>
                <a:spcPct val="0"/>
              </a:spcAft>
              <a:buFontTx/>
              <a:buChar char="•"/>
            </a:pPr>
            <a:r>
              <a:rPr lang="en-US" altLang="en-US" sz="3600" dirty="0">
                <a:solidFill>
                  <a:schemeClr val="bg1"/>
                </a:solidFill>
                <a:latin typeface="Bahnschrift Light SemiCondensed" panose="020B0502040204020203" pitchFamily="34" charset="0"/>
              </a:rPr>
              <a:t>Seasonal campaigns inspired by nature</a:t>
            </a:r>
          </a:p>
          <a:p>
            <a:pPr marL="0" lvl="0" indent="0" algn="ctr" eaLnBrk="0" fontAlgn="base" hangingPunct="0">
              <a:lnSpc>
                <a:spcPct val="100000"/>
              </a:lnSpc>
              <a:spcBef>
                <a:spcPct val="0"/>
              </a:spcBef>
              <a:spcAft>
                <a:spcPct val="0"/>
              </a:spcAft>
              <a:buFontTx/>
              <a:buChar char="•"/>
            </a:pPr>
            <a:r>
              <a:rPr lang="en-US" altLang="en-US" sz="3600" dirty="0">
                <a:solidFill>
                  <a:schemeClr val="bg1"/>
                </a:solidFill>
                <a:latin typeface="Bahnschrift Light SemiCondensed" panose="020B0502040204020203" pitchFamily="34" charset="0"/>
              </a:rPr>
              <a:t> (Spring, Monsoon, Autumn)</a:t>
            </a:r>
          </a:p>
          <a:p>
            <a:pPr marL="0" lvl="0" indent="0" algn="ctr" eaLnBrk="0" fontAlgn="base" hangingPunct="0">
              <a:lnSpc>
                <a:spcPct val="100000"/>
              </a:lnSpc>
              <a:spcBef>
                <a:spcPct val="0"/>
              </a:spcBef>
              <a:spcAft>
                <a:spcPct val="0"/>
              </a:spcAft>
              <a:buFontTx/>
              <a:buChar char="•"/>
            </a:pPr>
            <a:endParaRPr lang="en-IN" sz="3600" dirty="0">
              <a:solidFill>
                <a:schemeClr val="bg1"/>
              </a:solidFill>
              <a:latin typeface="Bahnschrift Light SemiCondensed" panose="020B0502040204020203" pitchFamily="34" charset="0"/>
            </a:endParaRPr>
          </a:p>
          <a:p>
            <a:pPr marL="0" lvl="0" indent="0" algn="ctr" eaLnBrk="0" fontAlgn="base" hangingPunct="0">
              <a:lnSpc>
                <a:spcPct val="100000"/>
              </a:lnSpc>
              <a:spcBef>
                <a:spcPct val="0"/>
              </a:spcBef>
              <a:spcAft>
                <a:spcPct val="0"/>
              </a:spcAft>
              <a:buFontTx/>
              <a:buChar char="•"/>
            </a:pPr>
            <a:endParaRPr kumimoji="0" lang="en-US" altLang="en-US"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65178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04C4F7-9678-FA6D-AC9B-99DA1F8110F3}"/>
              </a:ext>
            </a:extLst>
          </p:cNvPr>
          <p:cNvPicPr>
            <a:picLocks noChangeAspect="1"/>
          </p:cNvPicPr>
          <p:nvPr/>
        </p:nvPicPr>
        <p:blipFill>
          <a:blip r:embed="rId2">
            <a:extLst>
              <a:ext uri="{28A0092B-C50C-407E-A947-70E740481C1C}">
                <a14:useLocalDpi xmlns:a14="http://schemas.microsoft.com/office/drawing/2010/main" val="0"/>
              </a:ext>
            </a:extLst>
          </a:blip>
          <a:srcRect l="76822" t="-43371" r="-1" b="47522"/>
          <a:stretch>
            <a:fillRect/>
          </a:stretch>
        </p:blipFill>
        <p:spPr>
          <a:xfrm>
            <a:off x="0" y="-5701372"/>
            <a:ext cx="12192000" cy="12559372"/>
          </a:xfrm>
          <a:prstGeom prst="rect">
            <a:avLst/>
          </a:prstGeom>
        </p:spPr>
      </p:pic>
      <p:sp>
        <p:nvSpPr>
          <p:cNvPr id="2" name="Title 1">
            <a:extLst>
              <a:ext uri="{FF2B5EF4-FFF2-40B4-BE49-F238E27FC236}">
                <a16:creationId xmlns:a16="http://schemas.microsoft.com/office/drawing/2014/main" id="{98BF4920-67AD-474A-0E8C-6846EFC40868}"/>
              </a:ext>
            </a:extLst>
          </p:cNvPr>
          <p:cNvSpPr>
            <a:spLocks noGrp="1"/>
          </p:cNvSpPr>
          <p:nvPr>
            <p:ph type="ctrTitle"/>
          </p:nvPr>
        </p:nvSpPr>
        <p:spPr>
          <a:xfrm>
            <a:off x="1353519" y="161468"/>
            <a:ext cx="9144000" cy="2387600"/>
          </a:xfrm>
        </p:spPr>
        <p:txBody>
          <a:bodyPr>
            <a:normAutofit/>
          </a:bodyPr>
          <a:lstStyle/>
          <a:p>
            <a:r>
              <a:rPr lang="en-IN" sz="5400" dirty="0">
                <a:solidFill>
                  <a:schemeClr val="accent4">
                    <a:lumMod val="60000"/>
                    <a:lumOff val="40000"/>
                  </a:schemeClr>
                </a:solidFill>
                <a:latin typeface="Bahnschrift Light" panose="020B0502040204020203" pitchFamily="34" charset="0"/>
              </a:rPr>
              <a:t>Conclusion</a:t>
            </a:r>
          </a:p>
        </p:txBody>
      </p:sp>
      <p:sp>
        <p:nvSpPr>
          <p:cNvPr id="3" name="Subtitle 2">
            <a:extLst>
              <a:ext uri="{FF2B5EF4-FFF2-40B4-BE49-F238E27FC236}">
                <a16:creationId xmlns:a16="http://schemas.microsoft.com/office/drawing/2014/main" id="{9F450B88-43B4-4281-70B8-69E80A72C935}"/>
              </a:ext>
            </a:extLst>
          </p:cNvPr>
          <p:cNvSpPr>
            <a:spLocks noGrp="1"/>
          </p:cNvSpPr>
          <p:nvPr>
            <p:ph type="subTitle" idx="1"/>
          </p:nvPr>
        </p:nvSpPr>
        <p:spPr>
          <a:xfrm>
            <a:off x="1524000" y="2653171"/>
            <a:ext cx="9144000" cy="1655762"/>
          </a:xfrm>
        </p:spPr>
        <p:txBody>
          <a:bodyPr>
            <a:noAutofit/>
          </a:bodyPr>
          <a:lstStyle/>
          <a:p>
            <a:r>
              <a:rPr lang="en-US" sz="3600" dirty="0">
                <a:solidFill>
                  <a:schemeClr val="accent4">
                    <a:lumMod val="40000"/>
                    <a:lumOff val="60000"/>
                  </a:schemeClr>
                </a:solidFill>
                <a:latin typeface="Bahnschrift Light SemiCondensed" panose="020B0502040204020203" pitchFamily="34" charset="0"/>
              </a:rPr>
              <a:t>SPRIGÉ ESSÉ</a:t>
            </a:r>
            <a:r>
              <a:rPr lang="en-US" sz="3600" dirty="0">
                <a:latin typeface="Bahnschrift Light SemiCondensed" panose="020B0502040204020203" pitchFamily="34" charset="0"/>
              </a:rPr>
              <a:t> </a:t>
            </a:r>
            <a:r>
              <a:rPr lang="en-US" sz="3600" dirty="0">
                <a:solidFill>
                  <a:schemeClr val="bg1"/>
                </a:solidFill>
                <a:latin typeface="Bahnschrift Light SemiCondensed" panose="020B0502040204020203" pitchFamily="34" charset="0"/>
              </a:rPr>
              <a:t>is more than a perfume brand. it is an experience of refined nature and quiet luxury. Through thoughtful branding, strategic marketing, and emotional storytelling, the brand aspires to build long-term loyalty and a distinctive presence in the premium fragrance market</a:t>
            </a:r>
            <a:r>
              <a:rPr lang="en-US" sz="3600" dirty="0">
                <a:latin typeface="Bahnschrift Light SemiCondensed" panose="020B0502040204020203" pitchFamily="34" charset="0"/>
              </a:rPr>
              <a:t>.</a:t>
            </a:r>
            <a:endParaRPr lang="en-IN" sz="3600" dirty="0">
              <a:latin typeface="Bahnschrift Light SemiCondensed" panose="020B0502040204020203" pitchFamily="34" charset="0"/>
            </a:endParaRPr>
          </a:p>
        </p:txBody>
      </p:sp>
    </p:spTree>
    <p:extLst>
      <p:ext uri="{BB962C8B-B14F-4D97-AF65-F5344CB8AC3E}">
        <p14:creationId xmlns:p14="http://schemas.microsoft.com/office/powerpoint/2010/main" val="17026737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157</TotalTime>
  <Words>667</Words>
  <Application>Microsoft Office PowerPoint</Application>
  <PresentationFormat>Widescreen</PresentationFormat>
  <Paragraphs>84</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Arial</vt:lpstr>
      <vt:lpstr>Bahnschrift</vt:lpstr>
      <vt:lpstr>Bahnschrift Light</vt:lpstr>
      <vt:lpstr>Bahnschrift Light SemiCondensed</vt:lpstr>
      <vt:lpstr>Bahnschrift SemiBold</vt:lpstr>
      <vt:lpstr>Bahnschrift SemiLight</vt:lpstr>
      <vt:lpstr>Calibri</vt:lpstr>
      <vt:lpstr>Calibri Light</vt:lpstr>
      <vt:lpstr>Office Theme</vt:lpstr>
      <vt:lpstr>PowerPoint Presentation</vt:lpstr>
      <vt:lpstr>Brand Overview</vt:lpstr>
      <vt:lpstr>About SPRIGÉ ESSÉ</vt:lpstr>
      <vt:lpstr>SPRIGÉ ESSÉ Isn’t Just a Perfume, It’s a Signature</vt:lpstr>
      <vt:lpstr>What makes SPRIGÉ ESSÉ different? </vt:lpstr>
      <vt:lpstr>Why SPRIGÉ ESSÉ  </vt:lpstr>
      <vt:lpstr>Long-Lasting, Close to the Skin</vt:lpstr>
      <vt:lpstr>A Brand With Soul</vt:lpstr>
      <vt:lpstr>               What Makes SPRIGÉ ESSÉ the Best?</vt:lpstr>
      <vt:lpstr>Target Market</vt:lpstr>
      <vt:lpstr>Marketing Strategy</vt:lpstr>
      <vt:lpstr>Pricing Strategy</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neh ah</dc:creator>
  <cp:lastModifiedBy>neh ah</cp:lastModifiedBy>
  <cp:revision>4</cp:revision>
  <dcterms:created xsi:type="dcterms:W3CDTF">2025-12-14T11:13:59Z</dcterms:created>
  <dcterms:modified xsi:type="dcterms:W3CDTF">2026-03-14T16:54:45Z</dcterms:modified>
</cp:coreProperties>
</file>